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6" r:id="rId11"/>
    <p:sldId id="267" r:id="rId12"/>
    <p:sldId id="269" r:id="rId13"/>
    <p:sldId id="270" r:id="rId14"/>
    <p:sldId id="264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79724"/>
  </p:normalViewPr>
  <p:slideViewPr>
    <p:cSldViewPr snapToGrid="0">
      <p:cViewPr varScale="1">
        <p:scale>
          <a:sx n="94" d="100"/>
          <a:sy n="94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CC31-08FD-E643-83DB-963B8FB51542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7BAD1-6A91-9147-A73D-0DF244E1C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Introductions. </a:t>
            </a:r>
          </a:p>
          <a:p>
            <a:endParaRPr lang="en-US" dirty="0"/>
          </a:p>
          <a:p>
            <a:r>
              <a:rPr lang="en-US" dirty="0"/>
              <a:t>What are we going to get out of this today?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Rorchach</a:t>
            </a:r>
            <a:r>
              <a:rPr lang="en-US" dirty="0"/>
              <a:t> Test. Developed in the early 20</a:t>
            </a:r>
            <a:r>
              <a:rPr lang="en-US" baseline="30000" dirty="0"/>
              <a:t>th</a:t>
            </a:r>
            <a:r>
              <a:rPr lang="en-US" dirty="0"/>
              <a:t> century.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7BAD1-6A91-9147-A73D-0DF244E1C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8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that </a:t>
            </a:r>
            <a:r>
              <a:rPr lang="en-US" dirty="0" err="1"/>
              <a:t>exersize</a:t>
            </a:r>
            <a:r>
              <a:rPr lang="en-US" dirty="0"/>
              <a:t> show? </a:t>
            </a:r>
          </a:p>
          <a:p>
            <a:endParaRPr lang="en-US" dirty="0"/>
          </a:p>
          <a:p>
            <a:r>
              <a:rPr lang="en-US" dirty="0"/>
              <a:t>Some people stand-up</a:t>
            </a:r>
          </a:p>
          <a:p>
            <a:endParaRPr lang="en-US" dirty="0"/>
          </a:p>
          <a:p>
            <a:r>
              <a:rPr lang="en-US" dirty="0"/>
              <a:t>Life in this world can be hard... </a:t>
            </a:r>
          </a:p>
          <a:p>
            <a:endParaRPr lang="en-US" dirty="0"/>
          </a:p>
          <a:p>
            <a:r>
              <a:rPr lang="en-US" dirty="0"/>
              <a:t>Happy times too... </a:t>
            </a:r>
          </a:p>
          <a:p>
            <a:endParaRPr lang="en-US" dirty="0"/>
          </a:p>
          <a:p>
            <a:r>
              <a:rPr lang="en-US" dirty="0"/>
              <a:t>All these things can impact us. </a:t>
            </a:r>
          </a:p>
          <a:p>
            <a:endParaRPr lang="en-US" dirty="0"/>
          </a:p>
          <a:p>
            <a:r>
              <a:rPr lang="en-US" dirty="0"/>
              <a:t>When it comes to safety, a man named Paul O'Neill understood this. (read)</a:t>
            </a:r>
          </a:p>
          <a:p>
            <a:endParaRPr lang="en-US" dirty="0"/>
          </a:p>
          <a:p>
            <a:r>
              <a:rPr lang="en-US" dirty="0"/>
              <a:t>A culture..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7BAD1-6A91-9147-A73D-0DF244E1C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to consider, the take away.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7BAD1-6A91-9147-A73D-0DF244E1C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3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endParaRPr lang="en-US" dirty="0"/>
          </a:p>
          <a:p>
            <a:r>
              <a:rPr lang="en-US" dirty="0"/>
              <a:t>Can we achieve it?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7BAD1-6A91-9147-A73D-0DF244E1C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by Todd Conklin</a:t>
            </a:r>
          </a:p>
          <a:p>
            <a:endParaRPr lang="en-US" dirty="0"/>
          </a:p>
          <a:p>
            <a:r>
              <a:rPr lang="en-US" dirty="0"/>
              <a:t>When considering these principles, look at them with these 4 </a:t>
            </a:r>
            <a:r>
              <a:rPr lang="en-US" dirty="0" err="1"/>
              <a:t>princables</a:t>
            </a:r>
            <a:r>
              <a:rPr lang="en-US" dirty="0"/>
              <a:t> in mind.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7BAD1-6A91-9147-A73D-0DF244E1C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5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Safety Culture is what…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7BAD1-6A91-9147-A73D-0DF244E1C9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Introductions. </a:t>
            </a:r>
          </a:p>
          <a:p>
            <a:endParaRPr lang="en-US" dirty="0"/>
          </a:p>
          <a:p>
            <a:r>
              <a:rPr lang="en-US" dirty="0"/>
              <a:t>What are we going to get out of this today?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Rorchach</a:t>
            </a:r>
            <a:r>
              <a:rPr lang="en-US" dirty="0"/>
              <a:t> Test. Developed in the early 20</a:t>
            </a:r>
            <a:r>
              <a:rPr lang="en-US" baseline="30000" dirty="0"/>
              <a:t>th</a:t>
            </a:r>
            <a:r>
              <a:rPr lang="en-US" dirty="0"/>
              <a:t> century.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7BAD1-6A91-9147-A73D-0DF244E1C9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7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DBEA-B678-4E1F-ADC4-77610FC10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1C14C-4626-4ED3-A017-32900C0D4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C4252-BE47-443F-9D28-E14C6BF8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6075D-C84F-4139-8FE7-43B42E00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F045F-DC68-4675-BAA9-AE894365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A402-CD47-4495-8F9A-724F2B53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1A844-F54C-4355-B98E-4B81F5EB8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016E-5444-44B5-B07C-77A88228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D90E1-FD20-4E81-9B90-4BF5AC3E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6592C-869C-4C3E-9B97-2FDA920F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5A543-C405-462F-ADD5-4CFFADD1A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96026-3F89-4E49-A9F5-776A6279A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0901-8D9C-4595-88B0-F79A0875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5E34-79E2-4D1D-974F-2ACE4BD3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CC30-1B71-465E-B47A-D701A934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4F4C-21F3-4FBB-9466-B8B9081C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5C2D-F2A1-4135-8308-886354AC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0801B-D996-477A-88E5-01E8021F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9CB58-7478-4A54-8CCD-9E817502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D1B7F-BAE5-4FA3-893B-8FF149A8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542B-DE85-411E-91A1-EF0A9595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0116E-7ED2-47D6-97DA-031CBDE9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540B-5596-486A-8683-69EC94A4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D005-5715-4283-826D-B439E87B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7A669-CE3E-4823-9044-31EAC64A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5062-2FB5-4149-AA4F-F24BF1CC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9913-24A8-42C1-AB6B-B0E8A77F7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4F820-BFF9-40E2-950E-EC754DE34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0B424-7E73-4908-81E9-B5D665639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58995-E9F2-4936-A3E1-2F7C11D9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5D5FC-046F-445D-9CB5-AB4F4AD8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0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D4AC-A6B4-4165-85F2-9FC080D1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123A9-7DF0-4405-B848-52F267F40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F34C2-B64A-4E7B-85DD-B4C28FF32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7782C-8D93-423C-9D31-1FFD28689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DB864-C1CF-445F-A964-64A794917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2B59FC-3562-4060-9702-DE11F481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12CA6-F721-4B53-B4E4-939D368A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C327B-0F49-49FD-8625-6260FB33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6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26E7-8E24-49D0-B89F-4C6B132F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52168-D967-47F4-AF34-EF527807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B62C4-41D5-46F9-A69C-8480D3CE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2ED9D-A194-4F11-A448-3F41159C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03FAAE-0E87-4D5D-9386-C2740F571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9A08A-831B-4324-A46A-65247B46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D4F9C-1065-4701-82B2-487ED775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9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8C2F-1301-4B03-8F7A-FCA843B0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FB828-0D2A-4B2A-9CF7-0242EB28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E5287-1043-4B70-B4E6-68C3465AD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8B865-3FE2-4673-AA65-038B2053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899E3-C205-4CF7-9420-378F3A56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A3E8A-BCD1-4113-8613-01E186C7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F452-A088-4755-B18A-C2AA65B1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5FB04-0200-4751-87C4-C5F2F9208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B669F-6DB5-43E2-87A4-A53B34FA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3DE0-193C-4FEA-B47B-D29B77ED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CE54D-6719-424F-942B-A4052EAB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8645F-8C4B-421F-B711-C511138A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73574-7633-432F-8B9B-95AFCB6E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ECF4-153B-4432-8D9B-21D7371C1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C694-E372-417E-9DDA-EF9FA06CC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C8C2-5B15-4A1D-8F73-5D534E792B31}" type="datetimeFigureOut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A4B7E-0F7B-421C-B1F9-351C89410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2C19A-A7D5-47DC-8B12-968D2ADEC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447B-5519-48DD-90D9-32E855A0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i.huynh@Valer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i.huynh@Valero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11373-E79C-40DA-8596-AAC190D2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73" y="625085"/>
            <a:ext cx="5932637" cy="3081675"/>
          </a:xfrm>
          <a:prstGeom prst="rect">
            <a:avLst/>
          </a:prstGeom>
          <a:effectLst>
            <a:softEdge rad="159914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C148A-9CC9-2D43-ADDC-6D1E54E30AA9}"/>
              </a:ext>
            </a:extLst>
          </p:cNvPr>
          <p:cNvSpPr txBox="1"/>
          <p:nvPr/>
        </p:nvSpPr>
        <p:spPr>
          <a:xfrm>
            <a:off x="353961" y="625085"/>
            <a:ext cx="53979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Chi Huynh SSH</a:t>
            </a:r>
          </a:p>
          <a:p>
            <a:r>
              <a:rPr lang="en-US" sz="4000" dirty="0"/>
              <a:t>VPP Coordinator</a:t>
            </a:r>
          </a:p>
          <a:p>
            <a:r>
              <a:rPr lang="en-US" sz="4000" dirty="0"/>
              <a:t>Valero Benicia Refinery</a:t>
            </a:r>
          </a:p>
          <a:p>
            <a:r>
              <a:rPr lang="en-US" sz="4000" dirty="0">
                <a:hlinkClick r:id="rId4"/>
              </a:rPr>
              <a:t>chi.huynh@Valero.com</a:t>
            </a:r>
            <a:endParaRPr lang="en-US" sz="4000" dirty="0"/>
          </a:p>
          <a:p>
            <a:r>
              <a:rPr lang="en-US" sz="4000" dirty="0"/>
              <a:t>707-742-0683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CCB23-4601-8A3C-5EBD-092E355019C6}"/>
              </a:ext>
            </a:extLst>
          </p:cNvPr>
          <p:cNvSpPr txBox="1"/>
          <p:nvPr/>
        </p:nvSpPr>
        <p:spPr>
          <a:xfrm>
            <a:off x="201561" y="4227870"/>
            <a:ext cx="11788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/>
              <a:t>THE “HUMAN ELEMENT”</a:t>
            </a:r>
          </a:p>
        </p:txBody>
      </p:sp>
    </p:spTree>
    <p:extLst>
      <p:ext uri="{BB962C8B-B14F-4D97-AF65-F5344CB8AC3E}">
        <p14:creationId xmlns:p14="http://schemas.microsoft.com/office/powerpoint/2010/main" val="18530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24222D-6204-B7D7-CEA7-C981AA2D97EA}"/>
              </a:ext>
            </a:extLst>
          </p:cNvPr>
          <p:cNvSpPr txBox="1"/>
          <p:nvPr/>
        </p:nvSpPr>
        <p:spPr>
          <a:xfrm>
            <a:off x="481781" y="474345"/>
            <a:ext cx="1132676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“The Human Element”</a:t>
            </a:r>
          </a:p>
          <a:p>
            <a:pPr algn="ctr"/>
            <a:endParaRPr lang="en-US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Why should I consider it?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Can accidents be eliminated?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What should I do when developing safety programs or guidelines?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Does it really matter?</a:t>
            </a:r>
          </a:p>
        </p:txBody>
      </p:sp>
    </p:spTree>
    <p:extLst>
      <p:ext uri="{BB962C8B-B14F-4D97-AF65-F5344CB8AC3E}">
        <p14:creationId xmlns:p14="http://schemas.microsoft.com/office/powerpoint/2010/main" val="113424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EBE7-1401-2659-E3D5-2C34BE5A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03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700" dirty="0"/>
              <a:t>Perfection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9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3FC7-96A4-14C6-0FDA-29D1D528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5 Principles of Human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C69F-F0CA-79FD-39B4-C39C245C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234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Error is normal. Even the best people make mistakes.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Blame fixes nothing.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Learning and improving are vital. Learning is deliberate.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Context influences behavior. Systems drive outcomes.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you respond to failure matters. How leaders act and respond counts. </a:t>
            </a:r>
          </a:p>
        </p:txBody>
      </p:sp>
    </p:spTree>
    <p:extLst>
      <p:ext uri="{BB962C8B-B14F-4D97-AF65-F5344CB8AC3E}">
        <p14:creationId xmlns:p14="http://schemas.microsoft.com/office/powerpoint/2010/main" val="134687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5963-3930-E5CB-562E-0B040E8D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/>
              <a:t>4 Principles of Safety Differently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F631-B884-982E-BAD3-047FF221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Safety is not defined by the absence of accidents, but by the presence of capacity.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Workers aren’t the problem, workers are the problem solvers.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don’t constrain workers in order to create safety, we ask workers what they need to do work safely, reliably, and productively.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Safety doesn’t prevent bad things from happening, safety ensures good things happen while workers do work in complex and adaptive work environments. </a:t>
            </a:r>
          </a:p>
        </p:txBody>
      </p:sp>
    </p:spTree>
    <p:extLst>
      <p:ext uri="{BB962C8B-B14F-4D97-AF65-F5344CB8AC3E}">
        <p14:creationId xmlns:p14="http://schemas.microsoft.com/office/powerpoint/2010/main" val="381186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11373-E79C-40DA-8596-AAC190D2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7"/>
            <a:ext cx="12192000" cy="63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24222D-6204-B7D7-CEA7-C981AA2D97EA}"/>
              </a:ext>
            </a:extLst>
          </p:cNvPr>
          <p:cNvSpPr txBox="1"/>
          <p:nvPr/>
        </p:nvSpPr>
        <p:spPr>
          <a:xfrm>
            <a:off x="481781" y="474345"/>
            <a:ext cx="1132676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“The Human Element”</a:t>
            </a:r>
          </a:p>
          <a:p>
            <a:pPr algn="ctr"/>
            <a:endParaRPr lang="en-US" sz="4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Why should I consider it?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Can accidents be eliminated?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What should I do when developing safety programs or guidelines?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Does it really matter?</a:t>
            </a:r>
          </a:p>
        </p:txBody>
      </p:sp>
    </p:spTree>
    <p:extLst>
      <p:ext uri="{BB962C8B-B14F-4D97-AF65-F5344CB8AC3E}">
        <p14:creationId xmlns:p14="http://schemas.microsoft.com/office/powerpoint/2010/main" val="75880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11373-E79C-40DA-8596-AAC190D2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73" y="625085"/>
            <a:ext cx="5932637" cy="3081675"/>
          </a:xfrm>
          <a:prstGeom prst="rect">
            <a:avLst/>
          </a:prstGeom>
          <a:effectLst>
            <a:softEdge rad="159914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8C148A-9CC9-2D43-ADDC-6D1E54E30AA9}"/>
              </a:ext>
            </a:extLst>
          </p:cNvPr>
          <p:cNvSpPr txBox="1"/>
          <p:nvPr/>
        </p:nvSpPr>
        <p:spPr>
          <a:xfrm>
            <a:off x="353961" y="625085"/>
            <a:ext cx="53979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Chi Huynh SSH</a:t>
            </a:r>
          </a:p>
          <a:p>
            <a:r>
              <a:rPr lang="en-US" sz="4000" dirty="0"/>
              <a:t>VPP Coordinator</a:t>
            </a:r>
          </a:p>
          <a:p>
            <a:r>
              <a:rPr lang="en-US" sz="4000" dirty="0"/>
              <a:t>Valero Benicia Refinery</a:t>
            </a:r>
          </a:p>
          <a:p>
            <a:r>
              <a:rPr lang="en-US" sz="4000" dirty="0">
                <a:hlinkClick r:id="rId4"/>
              </a:rPr>
              <a:t>chi.huynh@Valero.com</a:t>
            </a:r>
            <a:endParaRPr lang="en-US" sz="4000" dirty="0"/>
          </a:p>
          <a:p>
            <a:r>
              <a:rPr lang="en-US" sz="4000" dirty="0"/>
              <a:t>707-742-0683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CCB23-4601-8A3C-5EBD-092E355019C6}"/>
              </a:ext>
            </a:extLst>
          </p:cNvPr>
          <p:cNvSpPr txBox="1"/>
          <p:nvPr/>
        </p:nvSpPr>
        <p:spPr>
          <a:xfrm>
            <a:off x="201561" y="4227870"/>
            <a:ext cx="11788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/>
              <a:t>THE “HUMAN ELEMENT”</a:t>
            </a:r>
          </a:p>
        </p:txBody>
      </p:sp>
    </p:spTree>
    <p:extLst>
      <p:ext uri="{BB962C8B-B14F-4D97-AF65-F5344CB8AC3E}">
        <p14:creationId xmlns:p14="http://schemas.microsoft.com/office/powerpoint/2010/main" val="330955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CD1C7F-DA44-45A2-9DDB-5106857C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54050"/>
            <a:ext cx="76200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9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40DB9A-2E1C-4C6A-80C5-48609C313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850900"/>
            <a:ext cx="10312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1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E1711-BF77-4BAD-9CE9-07FC8DEC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8" y="1210579"/>
            <a:ext cx="6100656" cy="44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E97E1-F747-41B3-91E6-9709CA0FC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59" y="554722"/>
            <a:ext cx="7784141" cy="58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BD607B-4765-4FAC-BC80-2C3EF3406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11" y="0"/>
            <a:ext cx="8690100" cy="66124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072B4E-4A30-47EC-9EAA-77B1FC618141}"/>
              </a:ext>
            </a:extLst>
          </p:cNvPr>
          <p:cNvSpPr/>
          <p:nvPr/>
        </p:nvSpPr>
        <p:spPr>
          <a:xfrm>
            <a:off x="9194800" y="5808133"/>
            <a:ext cx="1346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45B05-101E-4612-A922-3C95F3391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47" y="931334"/>
            <a:ext cx="6184120" cy="52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411373-E79C-40DA-8596-AAC190D2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7"/>
            <a:ext cx="12192000" cy="63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AB0D1-AA03-4ABE-0336-6220D062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6" y="3028336"/>
            <a:ext cx="10515600" cy="10913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 is the “Human Element”?</a:t>
            </a:r>
          </a:p>
          <a:p>
            <a:pPr marL="0" indent="0" algn="ctr">
              <a:buNone/>
            </a:pPr>
            <a:endParaRPr lang="en-US" sz="4000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833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17540</TotalTime>
  <Words>394</Words>
  <Application>Microsoft Macintosh PowerPoint</Application>
  <PresentationFormat>Widescreen</PresentationFormat>
  <Paragraphs>75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Perfection</vt:lpstr>
      <vt:lpstr>5 Principles of Human Performance </vt:lpstr>
      <vt:lpstr>4 Principles of Safety Differently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Huynh, Chi</dc:creator>
  <cp:lastModifiedBy>Chi Huynh</cp:lastModifiedBy>
  <cp:revision>9</cp:revision>
  <dcterms:created xsi:type="dcterms:W3CDTF">2024-04-12T15:29:30Z</dcterms:created>
  <dcterms:modified xsi:type="dcterms:W3CDTF">2024-09-05T05:23:34Z</dcterms:modified>
</cp:coreProperties>
</file>