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2" r:id="rId5"/>
    <p:sldId id="562" r:id="rId6"/>
    <p:sldId id="557" r:id="rId7"/>
    <p:sldId id="554" r:id="rId8"/>
    <p:sldId id="559" r:id="rId9"/>
    <p:sldId id="553" r:id="rId10"/>
    <p:sldId id="555" r:id="rId11"/>
    <p:sldId id="561" r:id="rId12"/>
    <p:sldId id="563" r:id="rId13"/>
    <p:sldId id="267" r:id="rId14"/>
  </p:sldIdLst>
  <p:sldSz cx="20104100" cy="11309350"/>
  <p:notesSz cx="20104100" cy="11309350"/>
  <p:embeddedFontLst>
    <p:embeddedFont>
      <p:font typeface="Arial Black" panose="020B0A04020102020204" pitchFamily="34" charset="0"/>
      <p:bold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Segoe UI Light" panose="020B0502040204020203" pitchFamily="34" charset="0"/>
      <p:regular r:id="rId22"/>
      <p: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DB042A-2C7B-A4B5-5481-DA2DEA5D3176}" name="Nicole Heath" initials="NH" userId="S::nheath@cchealth.org::a68a5e95-1ed4-4367-994f-d5d92f360431" providerId="AD"/>
  <p188:author id="{C2EB45DC-7824-61A0-D9D9-F148276EAFE6}" name="Michael Dossey" initials="MD" userId="S::mdossey@cchealth.org::93725875-8bd2-491c-8e79-73a81f939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49A"/>
    <a:srgbClr val="05639B"/>
    <a:srgbClr val="05649B"/>
    <a:srgbClr val="F2683A"/>
    <a:srgbClr val="FBF8EF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F76F0-2C0E-46FE-8126-D3174DDDF033}" v="48" dt="2024-09-17T20:54:25.2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449" autoAdjust="0"/>
  </p:normalViewPr>
  <p:slideViewPr>
    <p:cSldViewPr>
      <p:cViewPr varScale="1">
        <p:scale>
          <a:sx n="52" d="100"/>
          <a:sy n="52" d="100"/>
        </p:scale>
        <p:origin x="7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31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Heath" userId="a68a5e95-1ed4-4367-994f-d5d92f360431" providerId="ADAL" clId="{2D1F76F0-2C0E-46FE-8126-D3174DDDF033}"/>
    <pc:docChg chg="modSld">
      <pc:chgData name="Nicole Heath" userId="a68a5e95-1ed4-4367-994f-d5d92f360431" providerId="ADAL" clId="{2D1F76F0-2C0E-46FE-8126-D3174DDDF033}" dt="2024-09-18T00:51:53.121" v="277" actId="20577"/>
      <pc:docMkLst>
        <pc:docMk/>
      </pc:docMkLst>
      <pc:sldChg chg="modSp mod">
        <pc:chgData name="Nicole Heath" userId="a68a5e95-1ed4-4367-994f-d5d92f360431" providerId="ADAL" clId="{2D1F76F0-2C0E-46FE-8126-D3174DDDF033}" dt="2024-09-17T20:52:43.583" v="29" actId="20577"/>
        <pc:sldMkLst>
          <pc:docMk/>
          <pc:sldMk cId="3992151883" sldId="262"/>
        </pc:sldMkLst>
        <pc:spChg chg="mod">
          <ac:chgData name="Nicole Heath" userId="a68a5e95-1ed4-4367-994f-d5d92f360431" providerId="ADAL" clId="{2D1F76F0-2C0E-46FE-8126-D3174DDDF033}" dt="2024-09-17T20:52:43.583" v="29" actId="20577"/>
          <ac:spMkLst>
            <pc:docMk/>
            <pc:sldMk cId="3992151883" sldId="262"/>
            <ac:spMk id="6" creationId="{EB6F1820-7D08-D772-3BF5-19A2672A8FBC}"/>
          </ac:spMkLst>
        </pc:spChg>
        <pc:spChg chg="mod">
          <ac:chgData name="Nicole Heath" userId="a68a5e95-1ed4-4367-994f-d5d92f360431" providerId="ADAL" clId="{2D1F76F0-2C0E-46FE-8126-D3174DDDF033}" dt="2024-09-17T20:52:36.783" v="25" actId="20577"/>
          <ac:spMkLst>
            <pc:docMk/>
            <pc:sldMk cId="3992151883" sldId="262"/>
            <ac:spMk id="7" creationId="{672C6AC8-B254-BA86-164E-4C30622D9861}"/>
          </ac:spMkLst>
        </pc:spChg>
      </pc:sldChg>
      <pc:sldChg chg="modSp mod">
        <pc:chgData name="Nicole Heath" userId="a68a5e95-1ed4-4367-994f-d5d92f360431" providerId="ADAL" clId="{2D1F76F0-2C0E-46FE-8126-D3174DDDF033}" dt="2024-09-18T00:51:53.121" v="277" actId="20577"/>
        <pc:sldMkLst>
          <pc:docMk/>
          <pc:sldMk cId="826544823" sldId="556"/>
        </pc:sldMkLst>
        <pc:spChg chg="mod">
          <ac:chgData name="Nicole Heath" userId="a68a5e95-1ed4-4367-994f-d5d92f360431" providerId="ADAL" clId="{2D1F76F0-2C0E-46FE-8126-D3174DDDF033}" dt="2024-09-18T00:51:53.121" v="277" actId="20577"/>
          <ac:spMkLst>
            <pc:docMk/>
            <pc:sldMk cId="826544823" sldId="556"/>
            <ac:spMk id="3" creationId="{36939E3A-F511-9DB4-D6C7-24AC08BA297C}"/>
          </ac:spMkLst>
        </pc:spChg>
      </pc:sldChg>
      <pc:sldChg chg="modSp mod">
        <pc:chgData name="Nicole Heath" userId="a68a5e95-1ed4-4367-994f-d5d92f360431" providerId="ADAL" clId="{2D1F76F0-2C0E-46FE-8126-D3174DDDF033}" dt="2024-09-17T20:54:25.232" v="77"/>
        <pc:sldMkLst>
          <pc:docMk/>
          <pc:sldMk cId="3271843616" sldId="557"/>
        </pc:sldMkLst>
        <pc:graphicFrameChg chg="mod modGraphic">
          <ac:chgData name="Nicole Heath" userId="a68a5e95-1ed4-4367-994f-d5d92f360431" providerId="ADAL" clId="{2D1F76F0-2C0E-46FE-8126-D3174DDDF033}" dt="2024-09-17T20:54:25.232" v="77"/>
          <ac:graphicFrameMkLst>
            <pc:docMk/>
            <pc:sldMk cId="3271843616" sldId="557"/>
            <ac:graphicFrameMk id="6" creationId="{59675355-E9F5-9AEF-2833-3C3FE4CE8C8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B3889-E590-45EE-BD37-DC2BD97B60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17F06-C656-449B-923E-D707E6167CCF}">
      <dgm:prSet custT="1"/>
      <dgm:spPr/>
      <dgm:t>
        <a:bodyPr/>
        <a:lstStyle/>
        <a:p>
          <a:r>
            <a:rPr lang="en-US" sz="3600" dirty="0">
              <a:solidFill>
                <a:srgbClr val="05649B"/>
              </a:solidFill>
            </a:rPr>
            <a:t>NuStar incident – October 2019</a:t>
          </a:r>
        </a:p>
      </dgm:t>
    </dgm:pt>
    <dgm:pt modelId="{F097F71F-07A9-476E-ACF1-40F49F1A1D2E}" type="parTrans" cxnId="{A60F369E-1BF7-4194-A78A-CDAA58D0B28A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B20A810A-C9D5-429D-9FC8-D2912918C84B}" type="sibTrans" cxnId="{A60F369E-1BF7-4194-A78A-CDAA58D0B28A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37CCAED0-A45D-4A88-9AA1-725D76E7E03F}">
      <dgm:prSet custT="1"/>
      <dgm:spPr/>
      <dgm:t>
        <a:bodyPr/>
        <a:lstStyle/>
        <a:p>
          <a:r>
            <a:rPr lang="en-US" sz="3600" dirty="0">
              <a:solidFill>
                <a:srgbClr val="05649B"/>
              </a:solidFill>
            </a:rPr>
            <a:t>CCCFPD completed investigation – May 2021</a:t>
          </a:r>
        </a:p>
      </dgm:t>
    </dgm:pt>
    <dgm:pt modelId="{BB20CCEE-B234-4BF1-BB03-7126BAE7CAAB}" type="parTrans" cxnId="{E99E47CD-6FD3-44C8-A1F1-9F5EB4A8CF60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8A8E8C95-2FFD-4C0A-A5F0-47AD2FF51991}" type="sibTrans" cxnId="{E99E47CD-6FD3-44C8-A1F1-9F5EB4A8CF60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29B06703-8981-481D-A947-DD3759778A82}">
      <dgm:prSet custT="1"/>
      <dgm:spPr/>
      <dgm:t>
        <a:bodyPr/>
        <a:lstStyle/>
        <a:p>
          <a:r>
            <a:rPr lang="en-US" sz="3600" dirty="0">
              <a:solidFill>
                <a:srgbClr val="05649B"/>
              </a:solidFill>
            </a:rPr>
            <a:t>Developed draft ordinance with stakeholders – February 2023</a:t>
          </a:r>
        </a:p>
      </dgm:t>
    </dgm:pt>
    <dgm:pt modelId="{CA5A30C7-B766-4DD6-9BDF-8DABDFC25914}" type="parTrans" cxnId="{9787582D-B234-4649-9014-3A21C6751E0C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50306998-CF49-48F6-8F01-1916B481F91F}" type="sibTrans" cxnId="{9787582D-B234-4649-9014-3A21C6751E0C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249F64C7-FC97-4060-98D9-ED0AA15A49AD}">
      <dgm:prSet custT="1"/>
      <dgm:spPr/>
      <dgm:t>
        <a:bodyPr/>
        <a:lstStyle/>
        <a:p>
          <a:r>
            <a:rPr lang="en-US" sz="3600" dirty="0">
              <a:solidFill>
                <a:srgbClr val="05649B"/>
              </a:solidFill>
            </a:rPr>
            <a:t>Reviewed draft ordinance with county counsel – June 2024</a:t>
          </a:r>
        </a:p>
      </dgm:t>
    </dgm:pt>
    <dgm:pt modelId="{1BA426B9-6214-4A28-9A93-91948A8220C5}" type="parTrans" cxnId="{C3A8C956-0818-47E8-B949-319E8C2EC5AD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6597FC92-7360-49A9-834D-32858457FD07}" type="sibTrans" cxnId="{C3A8C956-0818-47E8-B949-319E8C2EC5AD}">
      <dgm:prSet/>
      <dgm:spPr/>
      <dgm:t>
        <a:bodyPr/>
        <a:lstStyle/>
        <a:p>
          <a:endParaRPr lang="en-US">
            <a:solidFill>
              <a:srgbClr val="05649B"/>
            </a:solidFill>
          </a:endParaRPr>
        </a:p>
      </dgm:t>
    </dgm:pt>
    <dgm:pt modelId="{8B3E8DF1-C93C-46C7-AD69-7B24D9ED1E4C}">
      <dgm:prSet custT="1"/>
      <dgm:spPr/>
      <dgm:t>
        <a:bodyPr/>
        <a:lstStyle/>
        <a:p>
          <a:r>
            <a:rPr lang="en-US" sz="3600" dirty="0">
              <a:solidFill>
                <a:srgbClr val="05639B"/>
              </a:solidFill>
            </a:rPr>
            <a:t>BOS approved ISO amendments </a:t>
          </a:r>
          <a:r>
            <a:rPr lang="en-US" sz="3600" dirty="0">
              <a:solidFill>
                <a:srgbClr val="05649B"/>
              </a:solidFill>
            </a:rPr>
            <a:t>–</a:t>
          </a:r>
          <a:r>
            <a:rPr lang="en-US" sz="3600" dirty="0">
              <a:solidFill>
                <a:srgbClr val="05639B"/>
              </a:solidFill>
            </a:rPr>
            <a:t> September 2024</a:t>
          </a:r>
        </a:p>
      </dgm:t>
    </dgm:pt>
    <dgm:pt modelId="{11852C6E-B867-4614-8B39-E711B366376A}" type="parTrans" cxnId="{3A2B1728-9CE3-4D5F-899E-8AE50FC28B0E}">
      <dgm:prSet/>
      <dgm:spPr/>
      <dgm:t>
        <a:bodyPr/>
        <a:lstStyle/>
        <a:p>
          <a:endParaRPr lang="en-US"/>
        </a:p>
      </dgm:t>
    </dgm:pt>
    <dgm:pt modelId="{52A50202-9C0E-4B54-A5B6-D85F07CB3BAF}" type="sibTrans" cxnId="{3A2B1728-9CE3-4D5F-899E-8AE50FC28B0E}">
      <dgm:prSet/>
      <dgm:spPr/>
      <dgm:t>
        <a:bodyPr/>
        <a:lstStyle/>
        <a:p>
          <a:endParaRPr lang="en-US"/>
        </a:p>
      </dgm:t>
    </dgm:pt>
    <dgm:pt modelId="{589E1077-942C-4D4C-889B-0C8A86473B0B}">
      <dgm:prSet custT="1"/>
      <dgm:spPr/>
      <dgm:t>
        <a:bodyPr/>
        <a:lstStyle/>
        <a:p>
          <a:r>
            <a:rPr lang="en-US" sz="3600" dirty="0">
              <a:solidFill>
                <a:srgbClr val="05639B"/>
              </a:solidFill>
            </a:rPr>
            <a:t>City of Richmond approved RISO amendments </a:t>
          </a:r>
          <a:r>
            <a:rPr lang="en-US" sz="3600" dirty="0">
              <a:solidFill>
                <a:srgbClr val="05649B"/>
              </a:solidFill>
            </a:rPr>
            <a:t>– </a:t>
          </a:r>
          <a:r>
            <a:rPr lang="en-US" sz="3600" dirty="0">
              <a:solidFill>
                <a:srgbClr val="05639B"/>
              </a:solidFill>
            </a:rPr>
            <a:t>October 2024</a:t>
          </a:r>
        </a:p>
      </dgm:t>
    </dgm:pt>
    <dgm:pt modelId="{386516BC-3E1B-4350-893C-B35CE1B9E2C7}" type="parTrans" cxnId="{CC448DE2-D3D7-43FB-8FC8-BB25F726A1B4}">
      <dgm:prSet/>
      <dgm:spPr/>
      <dgm:t>
        <a:bodyPr/>
        <a:lstStyle/>
        <a:p>
          <a:endParaRPr lang="en-US"/>
        </a:p>
      </dgm:t>
    </dgm:pt>
    <dgm:pt modelId="{25FE69F2-F887-48C8-A02E-409DE07DC8E6}" type="sibTrans" cxnId="{CC448DE2-D3D7-43FB-8FC8-BB25F726A1B4}">
      <dgm:prSet/>
      <dgm:spPr/>
      <dgm:t>
        <a:bodyPr/>
        <a:lstStyle/>
        <a:p>
          <a:endParaRPr lang="en-US"/>
        </a:p>
      </dgm:t>
    </dgm:pt>
    <dgm:pt modelId="{4F5E5A21-498F-4498-9798-492F3900B18D}" type="pres">
      <dgm:prSet presAssocID="{116B3889-E590-45EE-BD37-DC2BD97B606F}" presName="Name0" presStyleCnt="0">
        <dgm:presLayoutVars>
          <dgm:dir/>
          <dgm:resizeHandles val="exact"/>
        </dgm:presLayoutVars>
      </dgm:prSet>
      <dgm:spPr/>
    </dgm:pt>
    <dgm:pt modelId="{995D8598-97F3-4E00-91DE-DFF90EED7F22}" type="pres">
      <dgm:prSet presAssocID="{116B3889-E590-45EE-BD37-DC2BD97B606F}" presName="arrow" presStyleLbl="bgShp" presStyleIdx="0" presStyleCnt="1"/>
      <dgm:spPr/>
    </dgm:pt>
    <dgm:pt modelId="{5E99EDCD-FAF5-4386-805F-2411DC771FD0}" type="pres">
      <dgm:prSet presAssocID="{116B3889-E590-45EE-BD37-DC2BD97B606F}" presName="points" presStyleCnt="0"/>
      <dgm:spPr/>
    </dgm:pt>
    <dgm:pt modelId="{68FD60AC-0975-437C-A861-4B584AFECFE1}" type="pres">
      <dgm:prSet presAssocID="{49517F06-C656-449B-923E-D707E6167CCF}" presName="compositeA" presStyleCnt="0"/>
      <dgm:spPr/>
    </dgm:pt>
    <dgm:pt modelId="{4437F78E-0E5D-4E71-9095-F873B4182670}" type="pres">
      <dgm:prSet presAssocID="{49517F06-C656-449B-923E-D707E6167CCF}" presName="textA" presStyleLbl="revTx" presStyleIdx="0" presStyleCnt="6" custScaleX="112837">
        <dgm:presLayoutVars>
          <dgm:bulletEnabled val="1"/>
        </dgm:presLayoutVars>
      </dgm:prSet>
      <dgm:spPr/>
    </dgm:pt>
    <dgm:pt modelId="{95E8302D-0988-429F-AD5A-35AABF8E6638}" type="pres">
      <dgm:prSet presAssocID="{49517F06-C656-449B-923E-D707E6167CCF}" presName="circleA" presStyleLbl="node1" presStyleIdx="0" presStyleCnt="6"/>
      <dgm:spPr/>
    </dgm:pt>
    <dgm:pt modelId="{D046A89E-EFB1-479C-9069-D5E956D11751}" type="pres">
      <dgm:prSet presAssocID="{49517F06-C656-449B-923E-D707E6167CCF}" presName="spaceA" presStyleCnt="0"/>
      <dgm:spPr/>
    </dgm:pt>
    <dgm:pt modelId="{F2D763BB-13AC-49D8-8701-D7447D5193F4}" type="pres">
      <dgm:prSet presAssocID="{B20A810A-C9D5-429D-9FC8-D2912918C84B}" presName="space" presStyleCnt="0"/>
      <dgm:spPr/>
    </dgm:pt>
    <dgm:pt modelId="{83ADB89B-2C1B-40DA-8DAD-0E2443FC41FE}" type="pres">
      <dgm:prSet presAssocID="{37CCAED0-A45D-4A88-9AA1-725D76E7E03F}" presName="compositeB" presStyleCnt="0"/>
      <dgm:spPr/>
    </dgm:pt>
    <dgm:pt modelId="{21B2AC49-1033-412A-887D-0A8D51843A3D}" type="pres">
      <dgm:prSet presAssocID="{37CCAED0-A45D-4A88-9AA1-725D76E7E03F}" presName="textB" presStyleLbl="revTx" presStyleIdx="1" presStyleCnt="6" custScaleX="148665">
        <dgm:presLayoutVars>
          <dgm:bulletEnabled val="1"/>
        </dgm:presLayoutVars>
      </dgm:prSet>
      <dgm:spPr/>
    </dgm:pt>
    <dgm:pt modelId="{DD9452FA-4A6A-488C-9916-FB818E79FC69}" type="pres">
      <dgm:prSet presAssocID="{37CCAED0-A45D-4A88-9AA1-725D76E7E03F}" presName="circleB" presStyleLbl="node1" presStyleIdx="1" presStyleCnt="6"/>
      <dgm:spPr/>
    </dgm:pt>
    <dgm:pt modelId="{0286A4C3-916B-4B1A-A032-804B7A546EC0}" type="pres">
      <dgm:prSet presAssocID="{37CCAED0-A45D-4A88-9AA1-725D76E7E03F}" presName="spaceB" presStyleCnt="0"/>
      <dgm:spPr/>
    </dgm:pt>
    <dgm:pt modelId="{9D671122-6471-4488-BE96-2FA263E52B11}" type="pres">
      <dgm:prSet presAssocID="{8A8E8C95-2FFD-4C0A-A5F0-47AD2FF51991}" presName="space" presStyleCnt="0"/>
      <dgm:spPr/>
    </dgm:pt>
    <dgm:pt modelId="{53B34BFF-0A31-4835-9074-F79E58C29586}" type="pres">
      <dgm:prSet presAssocID="{29B06703-8981-481D-A947-DD3759778A82}" presName="compositeA" presStyleCnt="0"/>
      <dgm:spPr/>
    </dgm:pt>
    <dgm:pt modelId="{AC0749F3-7F44-4258-8B5D-01280B8059D3}" type="pres">
      <dgm:prSet presAssocID="{29B06703-8981-481D-A947-DD3759778A82}" presName="textA" presStyleLbl="revTx" presStyleIdx="2" presStyleCnt="6" custScaleX="158126">
        <dgm:presLayoutVars>
          <dgm:bulletEnabled val="1"/>
        </dgm:presLayoutVars>
      </dgm:prSet>
      <dgm:spPr/>
    </dgm:pt>
    <dgm:pt modelId="{3963D4D8-FF2B-4ED8-B350-0D54CA2ACB7B}" type="pres">
      <dgm:prSet presAssocID="{29B06703-8981-481D-A947-DD3759778A82}" presName="circleA" presStyleLbl="node1" presStyleIdx="2" presStyleCnt="6"/>
      <dgm:spPr/>
    </dgm:pt>
    <dgm:pt modelId="{5700B7C1-8BEF-4D18-BACB-F5F00697ABBB}" type="pres">
      <dgm:prSet presAssocID="{29B06703-8981-481D-A947-DD3759778A82}" presName="spaceA" presStyleCnt="0"/>
      <dgm:spPr/>
    </dgm:pt>
    <dgm:pt modelId="{E5FDE462-611B-4773-B6C5-79EA532DA960}" type="pres">
      <dgm:prSet presAssocID="{50306998-CF49-48F6-8F01-1916B481F91F}" presName="space" presStyleCnt="0"/>
      <dgm:spPr/>
    </dgm:pt>
    <dgm:pt modelId="{B55A88E6-E5CB-4DEA-83A2-27E2AA3778D9}" type="pres">
      <dgm:prSet presAssocID="{249F64C7-FC97-4060-98D9-ED0AA15A49AD}" presName="compositeB" presStyleCnt="0"/>
      <dgm:spPr/>
    </dgm:pt>
    <dgm:pt modelId="{6F0B74CD-962B-4520-A5F9-22F7CE15C535}" type="pres">
      <dgm:prSet presAssocID="{249F64C7-FC97-4060-98D9-ED0AA15A49AD}" presName="textB" presStyleLbl="revTx" presStyleIdx="3" presStyleCnt="6" custScaleX="125727">
        <dgm:presLayoutVars>
          <dgm:bulletEnabled val="1"/>
        </dgm:presLayoutVars>
      </dgm:prSet>
      <dgm:spPr/>
    </dgm:pt>
    <dgm:pt modelId="{1BC6C17B-19BF-439E-B5A6-791169159DBB}" type="pres">
      <dgm:prSet presAssocID="{249F64C7-FC97-4060-98D9-ED0AA15A49AD}" presName="circleB" presStyleLbl="node1" presStyleIdx="3" presStyleCnt="6"/>
      <dgm:spPr/>
    </dgm:pt>
    <dgm:pt modelId="{CB9467A0-58C0-4141-8993-859B31CEFC14}" type="pres">
      <dgm:prSet presAssocID="{249F64C7-FC97-4060-98D9-ED0AA15A49AD}" presName="spaceB" presStyleCnt="0"/>
      <dgm:spPr/>
    </dgm:pt>
    <dgm:pt modelId="{50FC64AB-1AD1-407F-AF89-A06D937D3B4B}" type="pres">
      <dgm:prSet presAssocID="{6597FC92-7360-49A9-834D-32858457FD07}" presName="space" presStyleCnt="0"/>
      <dgm:spPr/>
    </dgm:pt>
    <dgm:pt modelId="{C6940812-442E-49A8-BB0C-A0077E173A3E}" type="pres">
      <dgm:prSet presAssocID="{8B3E8DF1-C93C-46C7-AD69-7B24D9ED1E4C}" presName="compositeA" presStyleCnt="0"/>
      <dgm:spPr/>
    </dgm:pt>
    <dgm:pt modelId="{84102D5B-DF7A-4CD1-BB89-AE8BA07C6C30}" type="pres">
      <dgm:prSet presAssocID="{8B3E8DF1-C93C-46C7-AD69-7B24D9ED1E4C}" presName="textA" presStyleLbl="revTx" presStyleIdx="4" presStyleCnt="6" custScaleX="160290" custLinFactNeighborX="1074">
        <dgm:presLayoutVars>
          <dgm:bulletEnabled val="1"/>
        </dgm:presLayoutVars>
      </dgm:prSet>
      <dgm:spPr/>
    </dgm:pt>
    <dgm:pt modelId="{AFE05348-E196-4489-B7C4-7F0BCBE5C378}" type="pres">
      <dgm:prSet presAssocID="{8B3E8DF1-C93C-46C7-AD69-7B24D9ED1E4C}" presName="circleA" presStyleLbl="node1" presStyleIdx="4" presStyleCnt="6"/>
      <dgm:spPr/>
    </dgm:pt>
    <dgm:pt modelId="{E5FC6A76-79CE-4B6B-A663-3D7822D8D084}" type="pres">
      <dgm:prSet presAssocID="{8B3E8DF1-C93C-46C7-AD69-7B24D9ED1E4C}" presName="spaceA" presStyleCnt="0"/>
      <dgm:spPr/>
    </dgm:pt>
    <dgm:pt modelId="{2C16A296-FF12-4CCF-BD1E-F26A6BBEEE12}" type="pres">
      <dgm:prSet presAssocID="{52A50202-9C0E-4B54-A5B6-D85F07CB3BAF}" presName="space" presStyleCnt="0"/>
      <dgm:spPr/>
    </dgm:pt>
    <dgm:pt modelId="{ED66E763-67A1-4EBA-BA09-06D2F99F716D}" type="pres">
      <dgm:prSet presAssocID="{589E1077-942C-4D4C-889B-0C8A86473B0B}" presName="compositeB" presStyleCnt="0"/>
      <dgm:spPr/>
    </dgm:pt>
    <dgm:pt modelId="{C8B4A461-0436-4283-9D8B-BFFD992FAD6E}" type="pres">
      <dgm:prSet presAssocID="{589E1077-942C-4D4C-889B-0C8A86473B0B}" presName="textB" presStyleLbl="revTx" presStyleIdx="5" presStyleCnt="6" custScaleX="162663" custLinFactNeighborX="5039">
        <dgm:presLayoutVars>
          <dgm:bulletEnabled val="1"/>
        </dgm:presLayoutVars>
      </dgm:prSet>
      <dgm:spPr/>
    </dgm:pt>
    <dgm:pt modelId="{B31EC1C3-7D46-4AC2-A4B3-333C201FD755}" type="pres">
      <dgm:prSet presAssocID="{589E1077-942C-4D4C-889B-0C8A86473B0B}" presName="circleB" presStyleLbl="node1" presStyleIdx="5" presStyleCnt="6"/>
      <dgm:spPr/>
    </dgm:pt>
    <dgm:pt modelId="{6E5AE5E6-8622-4B45-ACA3-AA1D73809DEB}" type="pres">
      <dgm:prSet presAssocID="{589E1077-942C-4D4C-889B-0C8A86473B0B}" presName="spaceB" presStyleCnt="0"/>
      <dgm:spPr/>
    </dgm:pt>
  </dgm:ptLst>
  <dgm:cxnLst>
    <dgm:cxn modelId="{D96F240C-6D06-4848-9519-103379F33ECC}" type="presOf" srcId="{589E1077-942C-4D4C-889B-0C8A86473B0B}" destId="{C8B4A461-0436-4283-9D8B-BFFD992FAD6E}" srcOrd="0" destOrd="0" presId="urn:microsoft.com/office/officeart/2005/8/layout/hProcess11"/>
    <dgm:cxn modelId="{3A2B1728-9CE3-4D5F-899E-8AE50FC28B0E}" srcId="{116B3889-E590-45EE-BD37-DC2BD97B606F}" destId="{8B3E8DF1-C93C-46C7-AD69-7B24D9ED1E4C}" srcOrd="4" destOrd="0" parTransId="{11852C6E-B867-4614-8B39-E711B366376A}" sibTransId="{52A50202-9C0E-4B54-A5B6-D85F07CB3BAF}"/>
    <dgm:cxn modelId="{9787582D-B234-4649-9014-3A21C6751E0C}" srcId="{116B3889-E590-45EE-BD37-DC2BD97B606F}" destId="{29B06703-8981-481D-A947-DD3759778A82}" srcOrd="2" destOrd="0" parTransId="{CA5A30C7-B766-4DD6-9BDF-8DABDFC25914}" sibTransId="{50306998-CF49-48F6-8F01-1916B481F91F}"/>
    <dgm:cxn modelId="{C3A8C956-0818-47E8-B949-319E8C2EC5AD}" srcId="{116B3889-E590-45EE-BD37-DC2BD97B606F}" destId="{249F64C7-FC97-4060-98D9-ED0AA15A49AD}" srcOrd="3" destOrd="0" parTransId="{1BA426B9-6214-4A28-9A93-91948A8220C5}" sibTransId="{6597FC92-7360-49A9-834D-32858457FD07}"/>
    <dgm:cxn modelId="{31CDD998-6DAD-4C54-8051-389AD1614765}" type="presOf" srcId="{8B3E8DF1-C93C-46C7-AD69-7B24D9ED1E4C}" destId="{84102D5B-DF7A-4CD1-BB89-AE8BA07C6C30}" srcOrd="0" destOrd="0" presId="urn:microsoft.com/office/officeart/2005/8/layout/hProcess11"/>
    <dgm:cxn modelId="{A60F369E-1BF7-4194-A78A-CDAA58D0B28A}" srcId="{116B3889-E590-45EE-BD37-DC2BD97B606F}" destId="{49517F06-C656-449B-923E-D707E6167CCF}" srcOrd="0" destOrd="0" parTransId="{F097F71F-07A9-476E-ACF1-40F49F1A1D2E}" sibTransId="{B20A810A-C9D5-429D-9FC8-D2912918C84B}"/>
    <dgm:cxn modelId="{56BC12B0-B3D0-4A18-9821-E360456DD4B3}" type="presOf" srcId="{116B3889-E590-45EE-BD37-DC2BD97B606F}" destId="{4F5E5A21-498F-4498-9798-492F3900B18D}" srcOrd="0" destOrd="0" presId="urn:microsoft.com/office/officeart/2005/8/layout/hProcess11"/>
    <dgm:cxn modelId="{E99E47CD-6FD3-44C8-A1F1-9F5EB4A8CF60}" srcId="{116B3889-E590-45EE-BD37-DC2BD97B606F}" destId="{37CCAED0-A45D-4A88-9AA1-725D76E7E03F}" srcOrd="1" destOrd="0" parTransId="{BB20CCEE-B234-4BF1-BB03-7126BAE7CAAB}" sibTransId="{8A8E8C95-2FFD-4C0A-A5F0-47AD2FF51991}"/>
    <dgm:cxn modelId="{CB6D01DC-E49F-478E-8C77-E4219C98E012}" type="presOf" srcId="{49517F06-C656-449B-923E-D707E6167CCF}" destId="{4437F78E-0E5D-4E71-9095-F873B4182670}" srcOrd="0" destOrd="0" presId="urn:microsoft.com/office/officeart/2005/8/layout/hProcess11"/>
    <dgm:cxn modelId="{2F7532DC-4BBF-478A-A3EA-77D22FC12DD0}" type="presOf" srcId="{29B06703-8981-481D-A947-DD3759778A82}" destId="{AC0749F3-7F44-4258-8B5D-01280B8059D3}" srcOrd="0" destOrd="0" presId="urn:microsoft.com/office/officeart/2005/8/layout/hProcess11"/>
    <dgm:cxn modelId="{CC448DE2-D3D7-43FB-8FC8-BB25F726A1B4}" srcId="{116B3889-E590-45EE-BD37-DC2BD97B606F}" destId="{589E1077-942C-4D4C-889B-0C8A86473B0B}" srcOrd="5" destOrd="0" parTransId="{386516BC-3E1B-4350-893C-B35CE1B9E2C7}" sibTransId="{25FE69F2-F887-48C8-A02E-409DE07DC8E6}"/>
    <dgm:cxn modelId="{7E065EEB-0748-4DC7-AFDE-3FCF38E8CE2D}" type="presOf" srcId="{37CCAED0-A45D-4A88-9AA1-725D76E7E03F}" destId="{21B2AC49-1033-412A-887D-0A8D51843A3D}" srcOrd="0" destOrd="0" presId="urn:microsoft.com/office/officeart/2005/8/layout/hProcess11"/>
    <dgm:cxn modelId="{AAC7E6EF-41B2-46B1-8CD1-45E29EF3A3E9}" type="presOf" srcId="{249F64C7-FC97-4060-98D9-ED0AA15A49AD}" destId="{6F0B74CD-962B-4520-A5F9-22F7CE15C535}" srcOrd="0" destOrd="0" presId="urn:microsoft.com/office/officeart/2005/8/layout/hProcess11"/>
    <dgm:cxn modelId="{362E4A10-C985-4F75-8A88-C222AFDCB425}" type="presParOf" srcId="{4F5E5A21-498F-4498-9798-492F3900B18D}" destId="{995D8598-97F3-4E00-91DE-DFF90EED7F22}" srcOrd="0" destOrd="0" presId="urn:microsoft.com/office/officeart/2005/8/layout/hProcess11"/>
    <dgm:cxn modelId="{A7A886A4-35EB-4CC9-8C36-CE556108BA17}" type="presParOf" srcId="{4F5E5A21-498F-4498-9798-492F3900B18D}" destId="{5E99EDCD-FAF5-4386-805F-2411DC771FD0}" srcOrd="1" destOrd="0" presId="urn:microsoft.com/office/officeart/2005/8/layout/hProcess11"/>
    <dgm:cxn modelId="{70FD5B3F-A613-49E8-96CD-15AB8035022E}" type="presParOf" srcId="{5E99EDCD-FAF5-4386-805F-2411DC771FD0}" destId="{68FD60AC-0975-437C-A861-4B584AFECFE1}" srcOrd="0" destOrd="0" presId="urn:microsoft.com/office/officeart/2005/8/layout/hProcess11"/>
    <dgm:cxn modelId="{3F5A4919-BD54-4B11-8A46-D9E6F0B322E8}" type="presParOf" srcId="{68FD60AC-0975-437C-A861-4B584AFECFE1}" destId="{4437F78E-0E5D-4E71-9095-F873B4182670}" srcOrd="0" destOrd="0" presId="urn:microsoft.com/office/officeart/2005/8/layout/hProcess11"/>
    <dgm:cxn modelId="{F4CE1AFD-8728-423C-8757-7C1A4184B313}" type="presParOf" srcId="{68FD60AC-0975-437C-A861-4B584AFECFE1}" destId="{95E8302D-0988-429F-AD5A-35AABF8E6638}" srcOrd="1" destOrd="0" presId="urn:microsoft.com/office/officeart/2005/8/layout/hProcess11"/>
    <dgm:cxn modelId="{144C6B4A-136F-4198-B624-48989EFCF549}" type="presParOf" srcId="{68FD60AC-0975-437C-A861-4B584AFECFE1}" destId="{D046A89E-EFB1-479C-9069-D5E956D11751}" srcOrd="2" destOrd="0" presId="urn:microsoft.com/office/officeart/2005/8/layout/hProcess11"/>
    <dgm:cxn modelId="{CD56C139-FB4B-426D-9C0C-6E79F3F6610B}" type="presParOf" srcId="{5E99EDCD-FAF5-4386-805F-2411DC771FD0}" destId="{F2D763BB-13AC-49D8-8701-D7447D5193F4}" srcOrd="1" destOrd="0" presId="urn:microsoft.com/office/officeart/2005/8/layout/hProcess11"/>
    <dgm:cxn modelId="{5D79F068-C461-4164-B541-B1B2BD1AE1C1}" type="presParOf" srcId="{5E99EDCD-FAF5-4386-805F-2411DC771FD0}" destId="{83ADB89B-2C1B-40DA-8DAD-0E2443FC41FE}" srcOrd="2" destOrd="0" presId="urn:microsoft.com/office/officeart/2005/8/layout/hProcess11"/>
    <dgm:cxn modelId="{8C3AF00C-2353-485E-B7DA-5B294677DE1C}" type="presParOf" srcId="{83ADB89B-2C1B-40DA-8DAD-0E2443FC41FE}" destId="{21B2AC49-1033-412A-887D-0A8D51843A3D}" srcOrd="0" destOrd="0" presId="urn:microsoft.com/office/officeart/2005/8/layout/hProcess11"/>
    <dgm:cxn modelId="{E162DE56-9BD7-4191-A90C-E3122BA9DE4E}" type="presParOf" srcId="{83ADB89B-2C1B-40DA-8DAD-0E2443FC41FE}" destId="{DD9452FA-4A6A-488C-9916-FB818E79FC69}" srcOrd="1" destOrd="0" presId="urn:microsoft.com/office/officeart/2005/8/layout/hProcess11"/>
    <dgm:cxn modelId="{BD377A08-CCC7-40E9-9215-138E91B86451}" type="presParOf" srcId="{83ADB89B-2C1B-40DA-8DAD-0E2443FC41FE}" destId="{0286A4C3-916B-4B1A-A032-804B7A546EC0}" srcOrd="2" destOrd="0" presId="urn:microsoft.com/office/officeart/2005/8/layout/hProcess11"/>
    <dgm:cxn modelId="{F4E00164-411C-413F-A7F4-5ED8B3541893}" type="presParOf" srcId="{5E99EDCD-FAF5-4386-805F-2411DC771FD0}" destId="{9D671122-6471-4488-BE96-2FA263E52B11}" srcOrd="3" destOrd="0" presId="urn:microsoft.com/office/officeart/2005/8/layout/hProcess11"/>
    <dgm:cxn modelId="{B1B688CA-E4C0-464D-A721-31974E51D555}" type="presParOf" srcId="{5E99EDCD-FAF5-4386-805F-2411DC771FD0}" destId="{53B34BFF-0A31-4835-9074-F79E58C29586}" srcOrd="4" destOrd="0" presId="urn:microsoft.com/office/officeart/2005/8/layout/hProcess11"/>
    <dgm:cxn modelId="{73E0759E-299D-4B3E-9AC5-86D839EF88CD}" type="presParOf" srcId="{53B34BFF-0A31-4835-9074-F79E58C29586}" destId="{AC0749F3-7F44-4258-8B5D-01280B8059D3}" srcOrd="0" destOrd="0" presId="urn:microsoft.com/office/officeart/2005/8/layout/hProcess11"/>
    <dgm:cxn modelId="{3758EEE3-9C00-42CC-9548-98BF72AC121F}" type="presParOf" srcId="{53B34BFF-0A31-4835-9074-F79E58C29586}" destId="{3963D4D8-FF2B-4ED8-B350-0D54CA2ACB7B}" srcOrd="1" destOrd="0" presId="urn:microsoft.com/office/officeart/2005/8/layout/hProcess11"/>
    <dgm:cxn modelId="{5DE10A13-BA83-4AC9-A307-860D9A7F258E}" type="presParOf" srcId="{53B34BFF-0A31-4835-9074-F79E58C29586}" destId="{5700B7C1-8BEF-4D18-BACB-F5F00697ABBB}" srcOrd="2" destOrd="0" presId="urn:microsoft.com/office/officeart/2005/8/layout/hProcess11"/>
    <dgm:cxn modelId="{07280DA9-40EB-43AF-8FE9-6AC0CD0F2D56}" type="presParOf" srcId="{5E99EDCD-FAF5-4386-805F-2411DC771FD0}" destId="{E5FDE462-611B-4773-B6C5-79EA532DA960}" srcOrd="5" destOrd="0" presId="urn:microsoft.com/office/officeart/2005/8/layout/hProcess11"/>
    <dgm:cxn modelId="{A99B7692-F065-4293-885D-D36111547A2D}" type="presParOf" srcId="{5E99EDCD-FAF5-4386-805F-2411DC771FD0}" destId="{B55A88E6-E5CB-4DEA-83A2-27E2AA3778D9}" srcOrd="6" destOrd="0" presId="urn:microsoft.com/office/officeart/2005/8/layout/hProcess11"/>
    <dgm:cxn modelId="{906A807F-57ED-4738-8769-61FFB08C1CEA}" type="presParOf" srcId="{B55A88E6-E5CB-4DEA-83A2-27E2AA3778D9}" destId="{6F0B74CD-962B-4520-A5F9-22F7CE15C535}" srcOrd="0" destOrd="0" presId="urn:microsoft.com/office/officeart/2005/8/layout/hProcess11"/>
    <dgm:cxn modelId="{66623DB1-56CC-41BE-8130-020DC9EFCF98}" type="presParOf" srcId="{B55A88E6-E5CB-4DEA-83A2-27E2AA3778D9}" destId="{1BC6C17B-19BF-439E-B5A6-791169159DBB}" srcOrd="1" destOrd="0" presId="urn:microsoft.com/office/officeart/2005/8/layout/hProcess11"/>
    <dgm:cxn modelId="{177F51F2-E8E9-4D8A-8F03-8428A5B2D6EE}" type="presParOf" srcId="{B55A88E6-E5CB-4DEA-83A2-27E2AA3778D9}" destId="{CB9467A0-58C0-4141-8993-859B31CEFC14}" srcOrd="2" destOrd="0" presId="urn:microsoft.com/office/officeart/2005/8/layout/hProcess11"/>
    <dgm:cxn modelId="{801E2D11-876D-4C95-BD7A-FD1CA540F9FC}" type="presParOf" srcId="{5E99EDCD-FAF5-4386-805F-2411DC771FD0}" destId="{50FC64AB-1AD1-407F-AF89-A06D937D3B4B}" srcOrd="7" destOrd="0" presId="urn:microsoft.com/office/officeart/2005/8/layout/hProcess11"/>
    <dgm:cxn modelId="{4218667C-9CE5-4010-AC58-35A9C5F20DBA}" type="presParOf" srcId="{5E99EDCD-FAF5-4386-805F-2411DC771FD0}" destId="{C6940812-442E-49A8-BB0C-A0077E173A3E}" srcOrd="8" destOrd="0" presId="urn:microsoft.com/office/officeart/2005/8/layout/hProcess11"/>
    <dgm:cxn modelId="{A0408E69-B5C1-4BB3-B50D-8AE4B6FC0767}" type="presParOf" srcId="{C6940812-442E-49A8-BB0C-A0077E173A3E}" destId="{84102D5B-DF7A-4CD1-BB89-AE8BA07C6C30}" srcOrd="0" destOrd="0" presId="urn:microsoft.com/office/officeart/2005/8/layout/hProcess11"/>
    <dgm:cxn modelId="{A0323866-503B-42C1-B57C-4882438256BF}" type="presParOf" srcId="{C6940812-442E-49A8-BB0C-A0077E173A3E}" destId="{AFE05348-E196-4489-B7C4-7F0BCBE5C378}" srcOrd="1" destOrd="0" presId="urn:microsoft.com/office/officeart/2005/8/layout/hProcess11"/>
    <dgm:cxn modelId="{A7154826-9C3B-43BD-9E00-53752484871B}" type="presParOf" srcId="{C6940812-442E-49A8-BB0C-A0077E173A3E}" destId="{E5FC6A76-79CE-4B6B-A663-3D7822D8D084}" srcOrd="2" destOrd="0" presId="urn:microsoft.com/office/officeart/2005/8/layout/hProcess11"/>
    <dgm:cxn modelId="{1B1BAD50-3BFF-41A3-8EE6-EC4160451338}" type="presParOf" srcId="{5E99EDCD-FAF5-4386-805F-2411DC771FD0}" destId="{2C16A296-FF12-4CCF-BD1E-F26A6BBEEE12}" srcOrd="9" destOrd="0" presId="urn:microsoft.com/office/officeart/2005/8/layout/hProcess11"/>
    <dgm:cxn modelId="{933D2FBF-8C5D-46D6-9595-C676A0D940B1}" type="presParOf" srcId="{5E99EDCD-FAF5-4386-805F-2411DC771FD0}" destId="{ED66E763-67A1-4EBA-BA09-06D2F99F716D}" srcOrd="10" destOrd="0" presId="urn:microsoft.com/office/officeart/2005/8/layout/hProcess11"/>
    <dgm:cxn modelId="{28514AC1-D105-4FE1-A648-AC51779686C7}" type="presParOf" srcId="{ED66E763-67A1-4EBA-BA09-06D2F99F716D}" destId="{C8B4A461-0436-4283-9D8B-BFFD992FAD6E}" srcOrd="0" destOrd="0" presId="urn:microsoft.com/office/officeart/2005/8/layout/hProcess11"/>
    <dgm:cxn modelId="{08C049E4-4BF9-4304-AB39-324B4F3326B5}" type="presParOf" srcId="{ED66E763-67A1-4EBA-BA09-06D2F99F716D}" destId="{B31EC1C3-7D46-4AC2-A4B3-333C201FD755}" srcOrd="1" destOrd="0" presId="urn:microsoft.com/office/officeart/2005/8/layout/hProcess11"/>
    <dgm:cxn modelId="{842F41AE-A125-4E04-9B3C-9614C752F203}" type="presParOf" srcId="{ED66E763-67A1-4EBA-BA09-06D2F99F716D}" destId="{6E5AE5E6-8622-4B45-ACA3-AA1D73809D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8598-97F3-4E00-91DE-DFF90EED7F22}">
      <dsp:nvSpPr>
        <dsp:cNvPr id="0" name=""/>
        <dsp:cNvSpPr/>
      </dsp:nvSpPr>
      <dsp:spPr>
        <a:xfrm>
          <a:off x="0" y="845820"/>
          <a:ext cx="19202400" cy="11277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7F78E-0E5D-4E71-9095-F873B4182670}">
      <dsp:nvSpPr>
        <dsp:cNvPr id="0" name=""/>
        <dsp:cNvSpPr/>
      </dsp:nvSpPr>
      <dsp:spPr>
        <a:xfrm>
          <a:off x="385" y="0"/>
          <a:ext cx="2182875" cy="11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5649B"/>
              </a:solidFill>
            </a:rPr>
            <a:t>NuStar incident – October 2019</a:t>
          </a:r>
        </a:p>
      </dsp:txBody>
      <dsp:txXfrm>
        <a:off x="385" y="0"/>
        <a:ext cx="2182875" cy="1127760"/>
      </dsp:txXfrm>
    </dsp:sp>
    <dsp:sp modelId="{95E8302D-0988-429F-AD5A-35AABF8E6638}">
      <dsp:nvSpPr>
        <dsp:cNvPr id="0" name=""/>
        <dsp:cNvSpPr/>
      </dsp:nvSpPr>
      <dsp:spPr>
        <a:xfrm>
          <a:off x="950853" y="1268730"/>
          <a:ext cx="281940" cy="28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2AC49-1033-412A-887D-0A8D51843A3D}">
      <dsp:nvSpPr>
        <dsp:cNvPr id="0" name=""/>
        <dsp:cNvSpPr/>
      </dsp:nvSpPr>
      <dsp:spPr>
        <a:xfrm>
          <a:off x="2279988" y="1691640"/>
          <a:ext cx="2875981" cy="11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5649B"/>
              </a:solidFill>
            </a:rPr>
            <a:t>CCCFPD completed investigation – May 2021</a:t>
          </a:r>
        </a:p>
      </dsp:txBody>
      <dsp:txXfrm>
        <a:off x="2279988" y="1691640"/>
        <a:ext cx="2875981" cy="1127760"/>
      </dsp:txXfrm>
    </dsp:sp>
    <dsp:sp modelId="{DD9452FA-4A6A-488C-9916-FB818E79FC69}">
      <dsp:nvSpPr>
        <dsp:cNvPr id="0" name=""/>
        <dsp:cNvSpPr/>
      </dsp:nvSpPr>
      <dsp:spPr>
        <a:xfrm>
          <a:off x="3577008" y="1268730"/>
          <a:ext cx="281940" cy="28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749F3-7F44-4258-8B5D-01280B8059D3}">
      <dsp:nvSpPr>
        <dsp:cNvPr id="0" name=""/>
        <dsp:cNvSpPr/>
      </dsp:nvSpPr>
      <dsp:spPr>
        <a:xfrm>
          <a:off x="5252696" y="0"/>
          <a:ext cx="3059008" cy="11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5649B"/>
              </a:solidFill>
            </a:rPr>
            <a:t>Developed draft ordinance with stakeholders – February 2023</a:t>
          </a:r>
        </a:p>
      </dsp:txBody>
      <dsp:txXfrm>
        <a:off x="5252696" y="0"/>
        <a:ext cx="3059008" cy="1127760"/>
      </dsp:txXfrm>
    </dsp:sp>
    <dsp:sp modelId="{3963D4D8-FF2B-4ED8-B350-0D54CA2ACB7B}">
      <dsp:nvSpPr>
        <dsp:cNvPr id="0" name=""/>
        <dsp:cNvSpPr/>
      </dsp:nvSpPr>
      <dsp:spPr>
        <a:xfrm>
          <a:off x="6641231" y="1268730"/>
          <a:ext cx="281940" cy="28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B74CD-962B-4520-A5F9-22F7CE15C535}">
      <dsp:nvSpPr>
        <dsp:cNvPr id="0" name=""/>
        <dsp:cNvSpPr/>
      </dsp:nvSpPr>
      <dsp:spPr>
        <a:xfrm>
          <a:off x="8408432" y="1691640"/>
          <a:ext cx="2432237" cy="11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5649B"/>
              </a:solidFill>
            </a:rPr>
            <a:t>Reviewed draft ordinance with county counsel – June 2024</a:t>
          </a:r>
        </a:p>
      </dsp:txBody>
      <dsp:txXfrm>
        <a:off x="8408432" y="1691640"/>
        <a:ext cx="2432237" cy="1127760"/>
      </dsp:txXfrm>
    </dsp:sp>
    <dsp:sp modelId="{1BC6C17B-19BF-439E-B5A6-791169159DBB}">
      <dsp:nvSpPr>
        <dsp:cNvPr id="0" name=""/>
        <dsp:cNvSpPr/>
      </dsp:nvSpPr>
      <dsp:spPr>
        <a:xfrm>
          <a:off x="9483581" y="1268730"/>
          <a:ext cx="281940" cy="28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02D5B-DF7A-4CD1-BB89-AE8BA07C6C30}">
      <dsp:nvSpPr>
        <dsp:cNvPr id="0" name=""/>
        <dsp:cNvSpPr/>
      </dsp:nvSpPr>
      <dsp:spPr>
        <a:xfrm>
          <a:off x="10958173" y="0"/>
          <a:ext cx="3100872" cy="11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5639B"/>
              </a:solidFill>
            </a:rPr>
            <a:t>BOS approved ISO amendments </a:t>
          </a:r>
          <a:r>
            <a:rPr lang="en-US" sz="3600" kern="1200" dirty="0">
              <a:solidFill>
                <a:srgbClr val="05649B"/>
              </a:solidFill>
            </a:rPr>
            <a:t>–</a:t>
          </a:r>
          <a:r>
            <a:rPr lang="en-US" sz="3600" kern="1200" dirty="0">
              <a:solidFill>
                <a:srgbClr val="05639B"/>
              </a:solidFill>
            </a:rPr>
            <a:t> September 2024</a:t>
          </a:r>
        </a:p>
      </dsp:txBody>
      <dsp:txXfrm>
        <a:off x="10958173" y="0"/>
        <a:ext cx="3100872" cy="1127760"/>
      </dsp:txXfrm>
    </dsp:sp>
    <dsp:sp modelId="{AFE05348-E196-4489-B7C4-7F0BCBE5C378}">
      <dsp:nvSpPr>
        <dsp:cNvPr id="0" name=""/>
        <dsp:cNvSpPr/>
      </dsp:nvSpPr>
      <dsp:spPr>
        <a:xfrm>
          <a:off x="12346862" y="1268730"/>
          <a:ext cx="281940" cy="28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4A461-0436-4283-9D8B-BFFD992FAD6E}">
      <dsp:nvSpPr>
        <dsp:cNvPr id="0" name=""/>
        <dsp:cNvSpPr/>
      </dsp:nvSpPr>
      <dsp:spPr>
        <a:xfrm>
          <a:off x="14232477" y="1691640"/>
          <a:ext cx="3146778" cy="11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5639B"/>
              </a:solidFill>
            </a:rPr>
            <a:t>City of Richmond approved RISO amendments </a:t>
          </a:r>
          <a:r>
            <a:rPr lang="en-US" sz="3600" kern="1200" dirty="0">
              <a:solidFill>
                <a:srgbClr val="05649B"/>
              </a:solidFill>
            </a:rPr>
            <a:t>– </a:t>
          </a:r>
          <a:r>
            <a:rPr lang="en-US" sz="3600" kern="1200" dirty="0">
              <a:solidFill>
                <a:srgbClr val="05639B"/>
              </a:solidFill>
            </a:rPr>
            <a:t>October 2024</a:t>
          </a:r>
        </a:p>
      </dsp:txBody>
      <dsp:txXfrm>
        <a:off x="14232477" y="1691640"/>
        <a:ext cx="3146778" cy="1127760"/>
      </dsp:txXfrm>
    </dsp:sp>
    <dsp:sp modelId="{B31EC1C3-7D46-4AC2-A4B3-333C201FD755}">
      <dsp:nvSpPr>
        <dsp:cNvPr id="0" name=""/>
        <dsp:cNvSpPr/>
      </dsp:nvSpPr>
      <dsp:spPr>
        <a:xfrm>
          <a:off x="15567415" y="1268730"/>
          <a:ext cx="281940" cy="28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DB170-961A-90D1-F1A5-040CF3B722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05A85-B943-7762-133E-B4456B8DD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0C91A-FA12-4452-8BDB-53483185E3D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8E7E9-95BF-980A-AB95-0B440A61EE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7F33-7B7F-6074-6E0B-214B07DB9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AB2C9-41A1-4AD5-8F90-BE8EF62A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ED46-70B7-481B-920B-1FDD4AF886E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171C-CDAE-4C00-AB7B-C7696197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Nustar</a:t>
            </a:r>
            <a:r>
              <a:rPr lang="en-US" dirty="0"/>
              <a:t> ethanol tank incident 10/15/19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D171C-CDAE-4C00-AB7B-C76961976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en-US" dirty="0" err="1"/>
              <a:t>Nustar</a:t>
            </a:r>
            <a:r>
              <a:rPr lang="en-US" dirty="0"/>
              <a:t> incident – ISO Tank Terminal</a:t>
            </a:r>
          </a:p>
          <a:p>
            <a:r>
              <a:rPr lang="en-US" dirty="0"/>
              <a:t>2012 Chevron crude unit fire – CalARP Program 4 requirements</a:t>
            </a:r>
          </a:p>
          <a:p>
            <a:r>
              <a:rPr lang="en-US" dirty="0"/>
              <a:t>2005 BP Texas City – Safety culture added to ISO</a:t>
            </a:r>
          </a:p>
          <a:p>
            <a:r>
              <a:rPr lang="en-US" dirty="0"/>
              <a:t>1980/1990 incidents in county – ISO developed</a:t>
            </a:r>
          </a:p>
          <a:p>
            <a:r>
              <a:rPr lang="en-US" dirty="0"/>
              <a:t>Bhopal 1984 / Phillips Pasadena 1989 – Fed OSHA PSM and RMP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D171C-CDAE-4C00-AB7B-C76961976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D171C-CDAE-4C00-AB7B-C76961976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4 within the City of Richmond</a:t>
            </a:r>
          </a:p>
          <a:p>
            <a:pPr marL="171450" indent="-171450">
              <a:buFontTx/>
              <a:buChar char="-"/>
            </a:pPr>
            <a:r>
              <a:rPr lang="en-US" dirty="0"/>
              <a:t>1 within the City of Martinez</a:t>
            </a:r>
          </a:p>
          <a:p>
            <a:pPr marL="171450" indent="-171450">
              <a:buFontTx/>
              <a:buChar char="-"/>
            </a:pPr>
            <a:r>
              <a:rPr lang="en-US" dirty="0"/>
              <a:t>2 within the unincorporated portions of Contra Costa County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D171C-CDAE-4C00-AB7B-C76961976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D171C-CDAE-4C00-AB7B-C76961976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D171C-CDAE-4C00-AB7B-C76961976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97"/>
            <a:ext cx="20104096" cy="1130855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A18D1DD-1C9A-304A-8B9B-84CC7158F321}"/>
              </a:ext>
            </a:extLst>
          </p:cNvPr>
          <p:cNvSpPr txBox="1"/>
          <p:nvPr userDrawn="1"/>
        </p:nvSpPr>
        <p:spPr>
          <a:xfrm>
            <a:off x="1441450" y="7251777"/>
            <a:ext cx="839960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3600" b="1" spc="60" dirty="0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-Light"/>
              </a:rPr>
              <a:t>cchealth.org</a:t>
            </a:r>
            <a:endParaRPr sz="3600" b="1" dirty="0">
              <a:solidFill>
                <a:srgbClr val="09649A"/>
              </a:solidFill>
              <a:latin typeface="Verdana" panose="020B0604030504040204" pitchFamily="34" charset="0"/>
              <a:ea typeface="Verdana" panose="020B0604030504040204" pitchFamily="34" charset="0"/>
              <a:cs typeface="Helvetica-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DF13C-660B-CBEF-9F46-E7CA79EB0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450" y="4419889"/>
            <a:ext cx="8399603" cy="239377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B9F0C3-5B15-BD55-50AE-5AB85B033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09450" y="5426075"/>
            <a:ext cx="7391400" cy="677108"/>
          </a:xfrm>
        </p:spPr>
        <p:txBody>
          <a:bodyPr anchor="t"/>
          <a:lstStyle>
            <a:lvl1pPr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09450" y="3168962"/>
            <a:ext cx="7391400" cy="2031325"/>
          </a:xfrm>
        </p:spPr>
        <p:txBody>
          <a:bodyPr anchor="b"/>
          <a:lstStyle>
            <a:lvl1pPr>
              <a:defRPr sz="6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59093AD-72F9-FC3F-E24D-DAB1B68421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09450" y="7042177"/>
            <a:ext cx="7391400" cy="430887"/>
          </a:xfrm>
        </p:spPr>
        <p:txBody>
          <a:bodyPr anchor="t"/>
          <a:lstStyle>
            <a:lvl1pPr algn="r"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832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5049864"/>
            <a:ext cx="17088486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5400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7806" y="6333236"/>
            <a:ext cx="17088485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3050" y="549275"/>
            <a:ext cx="12475846" cy="139538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3800" b="1" i="0">
                <a:solidFill>
                  <a:srgbClr val="05639B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47B37D-AB99-431E-0EF9-0BD4D9A3B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8050" y="2454275"/>
            <a:ext cx="18191163" cy="18466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CA2314-13FA-11E5-3D8B-B2C2D2BE6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0" y="930275"/>
            <a:ext cx="12399963" cy="677108"/>
          </a:xfrm>
        </p:spPr>
        <p:txBody>
          <a:bodyPr/>
          <a:lstStyle>
            <a:lvl1pPr algn="r">
              <a:defRPr sz="4400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5266EB-A89C-2456-5EB7-D27E13EC0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0" y="5278021"/>
            <a:ext cx="12399963" cy="677108"/>
          </a:xfrm>
        </p:spPr>
        <p:txBody>
          <a:bodyPr anchor="ctr"/>
          <a:lstStyle>
            <a:lvl1pPr algn="r">
              <a:defRPr sz="4400" b="1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3DAE9-7098-94B3-54A0-B43409B4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97"/>
            <a:ext cx="20104096" cy="1130855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A18D1DD-1C9A-304A-8B9B-84CC7158F321}"/>
              </a:ext>
            </a:extLst>
          </p:cNvPr>
          <p:cNvSpPr txBox="1"/>
          <p:nvPr userDrawn="1"/>
        </p:nvSpPr>
        <p:spPr>
          <a:xfrm>
            <a:off x="1441450" y="7251777"/>
            <a:ext cx="861060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3600" b="1" spc="60" dirty="0">
                <a:solidFill>
                  <a:srgbClr val="09649A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-Light"/>
              </a:rPr>
              <a:t>cchealth.org</a:t>
            </a:r>
            <a:endParaRPr sz="3600" b="1" dirty="0">
              <a:solidFill>
                <a:srgbClr val="09649A"/>
              </a:solidFill>
              <a:latin typeface="Verdana" panose="020B0604030504040204" pitchFamily="34" charset="0"/>
              <a:ea typeface="Verdana" panose="020B0604030504040204" pitchFamily="34" charset="0"/>
              <a:cs typeface="Helvetica-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F33B5-CC0B-3489-04A2-9320552D6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C7B0-7384-621C-58C3-17F095EA30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6484-9296-B9F6-BAAB-B2CAAAA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DF13C-660B-CBEF-9F46-E7CA79EB0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450" y="4419889"/>
            <a:ext cx="8399603" cy="2393779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804A85D-0D36-B562-EC8B-261D7E9D5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3250" y="4878115"/>
            <a:ext cx="7391400" cy="1477328"/>
          </a:xfrm>
        </p:spPr>
        <p:txBody>
          <a:bodyPr anchor="ctr"/>
          <a:lstStyle>
            <a:lvl1pPr algn="ctr">
              <a:defRPr sz="9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6685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4A0A-CCB2-466C-840D-56CB0579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FDFA1-D0B6-4EE0-8B43-AE8D96EC9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12082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630D-BB9B-4457-AA11-B30B821B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405945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B4E8A-B5E4-48FB-921E-14FA98BB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11B8-AAB2-4D5D-AC35-87B693C18D8A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03EF1-4920-4359-B148-F3F023C5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EA31F-BD14-41AE-BCDB-8C09528E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4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4" y="2601150"/>
            <a:ext cx="179622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075FFE9-E5E3-92E0-3F57-493990594565}"/>
              </a:ext>
            </a:extLst>
          </p:cNvPr>
          <p:cNvSpPr txBox="1"/>
          <p:nvPr userDrawn="1"/>
        </p:nvSpPr>
        <p:spPr>
          <a:xfrm>
            <a:off x="2522855" y="1744980"/>
            <a:ext cx="10521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05639B"/>
                </a:solidFill>
                <a:latin typeface="Helvetica"/>
                <a:cs typeface="Helvetica"/>
              </a:rPr>
              <a:t>cchealth.org</a:t>
            </a:r>
            <a:endParaRPr sz="1450" dirty="0">
              <a:latin typeface="Helvetica"/>
              <a:cs typeface="Helvetica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F61FAE1-AF05-FFFA-553D-5D02B992F62B}"/>
              </a:ext>
            </a:extLst>
          </p:cNvPr>
          <p:cNvSpPr/>
          <p:nvPr userDrawn="1"/>
        </p:nvSpPr>
        <p:spPr>
          <a:xfrm>
            <a:off x="0" y="854075"/>
            <a:ext cx="733425" cy="685800"/>
          </a:xfrm>
          <a:custGeom>
            <a:avLst/>
            <a:gdLst/>
            <a:ahLst/>
            <a:cxnLst/>
            <a:rect l="l" t="t" r="r" b="b"/>
            <a:pathLst>
              <a:path w="733425" h="565785">
                <a:moveTo>
                  <a:pt x="732961" y="0"/>
                </a:moveTo>
                <a:lnTo>
                  <a:pt x="0" y="0"/>
                </a:lnTo>
                <a:lnTo>
                  <a:pt x="0" y="565427"/>
                </a:lnTo>
                <a:lnTo>
                  <a:pt x="732961" y="565427"/>
                </a:lnTo>
                <a:lnTo>
                  <a:pt x="732961" y="0"/>
                </a:lnTo>
                <a:close/>
              </a:path>
            </a:pathLst>
          </a:custGeom>
          <a:solidFill>
            <a:srgbClr val="F2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F220FBE-5C36-2D99-3497-4AB2E356CEF4}"/>
              </a:ext>
            </a:extLst>
          </p:cNvPr>
          <p:cNvSpPr/>
          <p:nvPr userDrawn="1"/>
        </p:nvSpPr>
        <p:spPr>
          <a:xfrm>
            <a:off x="0" y="10952546"/>
            <a:ext cx="20104100" cy="356235"/>
          </a:xfrm>
          <a:custGeom>
            <a:avLst/>
            <a:gdLst/>
            <a:ahLst/>
            <a:cxnLst/>
            <a:rect l="l" t="t" r="r" b="b"/>
            <a:pathLst>
              <a:path w="20104100" h="356234">
                <a:moveTo>
                  <a:pt x="20104099" y="0"/>
                </a:moveTo>
                <a:lnTo>
                  <a:pt x="0" y="0"/>
                </a:lnTo>
                <a:lnTo>
                  <a:pt x="0" y="356010"/>
                </a:lnTo>
                <a:lnTo>
                  <a:pt x="20104099" y="35601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6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C5250AD2-A9C6-CA26-56BF-43AEB2AF32BA}"/>
              </a:ext>
            </a:extLst>
          </p:cNvPr>
          <p:cNvGrpSpPr/>
          <p:nvPr userDrawn="1"/>
        </p:nvGrpSpPr>
        <p:grpSpPr>
          <a:xfrm>
            <a:off x="0" y="0"/>
            <a:ext cx="20104100" cy="178435"/>
            <a:chOff x="0" y="0"/>
            <a:chExt cx="20104100" cy="17843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8A8D54-9A5D-9B11-BD4E-7794EDCC71CE}"/>
                </a:ext>
              </a:extLst>
            </p:cNvPr>
            <p:cNvSpPr/>
            <p:nvPr/>
          </p:nvSpPr>
          <p:spPr>
            <a:xfrm>
              <a:off x="0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7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72" y="178005"/>
                  </a:lnTo>
                  <a:lnTo>
                    <a:pt x="6693272" y="0"/>
                  </a:lnTo>
                  <a:close/>
                </a:path>
              </a:pathLst>
            </a:custGeom>
            <a:solidFill>
              <a:srgbClr val="F9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3C9F212-856D-7B14-D27C-1106632ED189}"/>
                </a:ext>
              </a:extLst>
            </p:cNvPr>
            <p:cNvSpPr/>
            <p:nvPr/>
          </p:nvSpPr>
          <p:spPr>
            <a:xfrm>
              <a:off x="6705418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7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72" y="178005"/>
                  </a:lnTo>
                  <a:lnTo>
                    <a:pt x="6693272" y="0"/>
                  </a:lnTo>
                  <a:close/>
                </a:path>
              </a:pathLst>
            </a:custGeom>
            <a:solidFill>
              <a:srgbClr val="056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618265E-9C35-AE54-12B4-E7E5A1617D1B}"/>
                </a:ext>
              </a:extLst>
            </p:cNvPr>
            <p:cNvSpPr/>
            <p:nvPr/>
          </p:nvSpPr>
          <p:spPr>
            <a:xfrm>
              <a:off x="13410837" y="0"/>
              <a:ext cx="6693534" cy="178435"/>
            </a:xfrm>
            <a:custGeom>
              <a:avLst/>
              <a:gdLst/>
              <a:ahLst/>
              <a:cxnLst/>
              <a:rect l="l" t="t" r="r" b="b"/>
              <a:pathLst>
                <a:path w="6693534" h="178435">
                  <a:moveTo>
                    <a:pt x="6693262" y="0"/>
                  </a:moveTo>
                  <a:lnTo>
                    <a:pt x="0" y="0"/>
                  </a:lnTo>
                  <a:lnTo>
                    <a:pt x="0" y="178005"/>
                  </a:lnTo>
                  <a:lnTo>
                    <a:pt x="6693262" y="178005"/>
                  </a:lnTo>
                  <a:lnTo>
                    <a:pt x="6693262" y="0"/>
                  </a:lnTo>
                  <a:close/>
                </a:path>
              </a:pathLst>
            </a:custGeom>
            <a:solidFill>
              <a:srgbClr val="F2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EEC99F-204C-7400-197A-9A5FF253EDC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26" y="613285"/>
            <a:ext cx="4076224" cy="11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72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24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90028379@N00/2862609074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view-image.php?image=370244&amp;picture=paii-urmto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E10D5-DD77-B820-0AB4-13DF86041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9450" y="5426075"/>
            <a:ext cx="7391400" cy="1969770"/>
          </a:xfrm>
        </p:spPr>
        <p:txBody>
          <a:bodyPr/>
          <a:lstStyle/>
          <a:p>
            <a:r>
              <a:rPr lang="en-US" sz="3200" dirty="0"/>
              <a:t>Michael Dossey</a:t>
            </a:r>
          </a:p>
          <a:p>
            <a:r>
              <a:rPr lang="en-US" sz="3200" dirty="0"/>
              <a:t>Supervising Accidental Release Prevention Engineer,  Hazardous Materials Programs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6F1820-7D08-D772-3BF5-19A2672A8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09450" y="2153299"/>
            <a:ext cx="7391400" cy="3046988"/>
          </a:xfrm>
        </p:spPr>
        <p:txBody>
          <a:bodyPr/>
          <a:lstStyle/>
          <a:p>
            <a:r>
              <a:rPr lang="en-US" dirty="0"/>
              <a:t>Tank Terminal ISO Amendments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2C6AC8-B254-BA86-164E-4C30622D9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09450" y="8016875"/>
            <a:ext cx="7391400" cy="430887"/>
          </a:xfrm>
        </p:spPr>
        <p:txBody>
          <a:bodyPr/>
          <a:lstStyle/>
          <a:p>
            <a:r>
              <a:rPr lang="en-US" dirty="0"/>
              <a:t>December 5, 2024</a:t>
            </a:r>
          </a:p>
        </p:txBody>
      </p:sp>
    </p:spTree>
    <p:extLst>
      <p:ext uri="{BB962C8B-B14F-4D97-AF65-F5344CB8AC3E}">
        <p14:creationId xmlns:p14="http://schemas.microsoft.com/office/powerpoint/2010/main" val="399215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114BE-00AB-F4F3-C4A8-DB42CDA2B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11B52-0ABE-A5D6-9770-7C00263A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2073275"/>
            <a:ext cx="14403810" cy="80306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108FA-112D-8FDB-7238-EB18D99C8CE0}"/>
              </a:ext>
            </a:extLst>
          </p:cNvPr>
          <p:cNvSpPr txBox="1">
            <a:spLocks/>
          </p:cNvSpPr>
          <p:nvPr/>
        </p:nvSpPr>
        <p:spPr>
          <a:xfrm>
            <a:off x="6699250" y="866825"/>
            <a:ext cx="12399963" cy="677108"/>
          </a:xfrm>
          <a:prstGeom prst="rect">
            <a:avLst/>
          </a:prstGeom>
        </p:spPr>
        <p:txBody>
          <a:bodyPr/>
          <a:lstStyle>
            <a:lvl1pPr marL="0">
              <a:defRPr sz="2400"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dirty="0" err="1">
                <a:solidFill>
                  <a:srgbClr val="09649A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Nustar</a:t>
            </a:r>
            <a:r>
              <a:rPr lang="en-US" sz="4800" dirty="0">
                <a:solidFill>
                  <a:srgbClr val="09649A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 Incident</a:t>
            </a:r>
          </a:p>
        </p:txBody>
      </p:sp>
    </p:spTree>
    <p:extLst>
      <p:ext uri="{BB962C8B-B14F-4D97-AF65-F5344CB8AC3E}">
        <p14:creationId xmlns:p14="http://schemas.microsoft.com/office/powerpoint/2010/main" val="19149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675355-E9F5-9AEF-2833-3C3FE4CE8C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8970306"/>
              </p:ext>
            </p:extLst>
          </p:nvPr>
        </p:nvGraphicFramePr>
        <p:xfrm>
          <a:off x="450850" y="3902075"/>
          <a:ext cx="19202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26654-86E5-F306-F95E-BA3D05F95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27184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9ECB4-B922-2DE6-C9D1-9A106B78176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1118850" y="2604996"/>
            <a:ext cx="8153082" cy="8863965"/>
          </a:xfrm>
        </p:spPr>
        <p:txBody>
          <a:bodyPr/>
          <a:lstStyle/>
          <a:p>
            <a:r>
              <a:rPr lang="en-US" sz="3600" dirty="0">
                <a:solidFill>
                  <a:srgbClr val="05649B"/>
                </a:solidFill>
              </a:rPr>
              <a:t>Facility with at least one field erected tank of at least 50,000-gallon shell capacity and contains at least 10,000-pounds of a flammable liquid</a:t>
            </a:r>
          </a:p>
          <a:p>
            <a:endParaRPr lang="en-US" sz="3600" dirty="0">
              <a:solidFill>
                <a:srgbClr val="05649B"/>
              </a:solidFill>
            </a:endParaRPr>
          </a:p>
          <a:p>
            <a:r>
              <a:rPr lang="en-US" sz="3600" dirty="0">
                <a:solidFill>
                  <a:srgbClr val="05649B"/>
                </a:solidFill>
              </a:rPr>
              <a:t>8 facilities identified in initial review*</a:t>
            </a:r>
          </a:p>
          <a:p>
            <a:r>
              <a:rPr lang="en-US" sz="3600" i="1" dirty="0">
                <a:solidFill>
                  <a:srgbClr val="05649B"/>
                </a:solidFill>
                <a:cs typeface="Segoe UI Light"/>
              </a:rPr>
              <a:t>	</a:t>
            </a:r>
            <a:r>
              <a:rPr lang="en-US" sz="3600" i="1" strike="sngStrike" dirty="0">
                <a:solidFill>
                  <a:srgbClr val="05649B"/>
                </a:solidFill>
                <a:cs typeface="Segoe UI Light"/>
              </a:rPr>
              <a:t>3</a:t>
            </a:r>
            <a:r>
              <a:rPr lang="en-US" sz="3600" i="1" dirty="0">
                <a:solidFill>
                  <a:srgbClr val="FF0000"/>
                </a:solidFill>
                <a:cs typeface="Segoe UI Light"/>
              </a:rPr>
              <a:t>2</a:t>
            </a:r>
            <a:r>
              <a:rPr lang="en-US" sz="3600" i="1" dirty="0">
                <a:solidFill>
                  <a:srgbClr val="05649B"/>
                </a:solidFill>
                <a:cs typeface="Segoe UI Light"/>
              </a:rPr>
              <a:t> in Unincorporated County</a:t>
            </a:r>
          </a:p>
          <a:p>
            <a:r>
              <a:rPr lang="en-US" sz="3600" i="1" dirty="0">
                <a:solidFill>
                  <a:srgbClr val="05649B"/>
                </a:solidFill>
                <a:cs typeface="Segoe UI Light"/>
              </a:rPr>
              <a:t>	1 in City of Martinez</a:t>
            </a:r>
          </a:p>
          <a:p>
            <a:r>
              <a:rPr lang="en-US" sz="3600" i="1" dirty="0">
                <a:solidFill>
                  <a:srgbClr val="05649B"/>
                </a:solidFill>
                <a:cs typeface="Segoe UI Light"/>
              </a:rPr>
              <a:t>	4 in City of Richmond</a:t>
            </a:r>
          </a:p>
          <a:p>
            <a:endParaRPr lang="en-US" sz="3600" i="1" dirty="0">
              <a:solidFill>
                <a:srgbClr val="05649B"/>
              </a:solidFill>
              <a:cs typeface="Segoe UI Light"/>
            </a:endParaRPr>
          </a:p>
          <a:p>
            <a:endParaRPr lang="en-US" sz="3600" i="1" dirty="0">
              <a:solidFill>
                <a:srgbClr val="05649B"/>
              </a:solidFill>
              <a:cs typeface="Segoe UI Light"/>
            </a:endParaRPr>
          </a:p>
          <a:p>
            <a:r>
              <a:rPr lang="en-US" sz="3600" i="1" dirty="0">
                <a:solidFill>
                  <a:srgbClr val="05649B"/>
                </a:solidFill>
                <a:cs typeface="Segoe UI Light"/>
              </a:rPr>
              <a:t>*Contra Costa Health will continue to review facility submittals to determine any additional facilities potentially subject and will add to working group.</a:t>
            </a:r>
          </a:p>
          <a:p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C57DD-44E9-E5A0-8DF3-9CB506787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Applicability</a:t>
            </a:r>
          </a:p>
        </p:txBody>
      </p:sp>
      <p:pic>
        <p:nvPicPr>
          <p:cNvPr id="6" name="Picture 5" descr="A picture containing grass, sky, outdoor">
            <a:extLst>
              <a:ext uri="{FF2B5EF4-FFF2-40B4-BE49-F238E27FC236}">
                <a16:creationId xmlns:a16="http://schemas.microsoft.com/office/drawing/2014/main" id="{93D33302-2988-5455-E339-B7172E1060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50" y="2604996"/>
            <a:ext cx="10868667" cy="61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9E3A-F511-9DB4-D6C7-24AC08BA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9250" y="3673475"/>
            <a:ext cx="14450298" cy="3077766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"Flammable liquid" means a liquid having a closed cup flash point below 100° F (38° C).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"Combustible liquid" means a liquid having a closed cup flash point at or above 100° F (38° C).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5639B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9D36B-F882-2328-C961-D8E97C5F6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250" y="930275"/>
            <a:ext cx="12399963" cy="67710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Flammable vs Combustible</a:t>
            </a:r>
          </a:p>
        </p:txBody>
      </p:sp>
    </p:spTree>
    <p:extLst>
      <p:ext uri="{BB962C8B-B14F-4D97-AF65-F5344CB8AC3E}">
        <p14:creationId xmlns:p14="http://schemas.microsoft.com/office/powerpoint/2010/main" val="356824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5995-B8F1-E73D-1164-5E47F5BB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700" y="400134"/>
            <a:ext cx="14249400" cy="1228204"/>
          </a:xfrm>
        </p:spPr>
        <p:txBody>
          <a:bodyPr vert="horz" lIns="150781" tIns="75390" rIns="150781" bIns="75390" rtlCol="0" anchor="ctr">
            <a:normAutofit/>
          </a:bodyPr>
          <a:lstStyle/>
          <a:p>
            <a:pPr algn="r"/>
            <a:r>
              <a:rPr lang="en-US" sz="4400" b="1" kern="1200" dirty="0">
                <a:solidFill>
                  <a:srgbClr val="05649B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Proposed</a:t>
            </a:r>
            <a:r>
              <a:rPr lang="en-US" sz="4400" b="1" kern="1200" dirty="0">
                <a:solidFill>
                  <a:srgbClr val="05649B"/>
                </a:solidFill>
                <a:latin typeface="Arial Black" panose="020B0A04020102020204" pitchFamily="34" charset="0"/>
              </a:rPr>
              <a:t> New Tank Terminal Facilities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E9B78-6251-6446-10A1-79680093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8520" y="10481754"/>
            <a:ext cx="4523423" cy="602076"/>
          </a:xfrm>
        </p:spPr>
        <p:txBody>
          <a:bodyPr vert="horz" wrap="square" lIns="150781" tIns="75390" rIns="150781" bIns="75390" rtlCol="0" anchor="ctr">
            <a:normAutofit/>
          </a:bodyPr>
          <a:lstStyle/>
          <a:p>
            <a:pPr>
              <a:spcAft>
                <a:spcPts val="989"/>
              </a:spcAft>
            </a:pPr>
            <a:fld id="{640F676A-E80A-4FD0-BDA7-6DF11B8C118C}" type="slidenum">
              <a:rPr lang="en-US"/>
              <a:pPr>
                <a:spcAft>
                  <a:spcPts val="989"/>
                </a:spcAft>
              </a:pPr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BBD417-9B0A-DFF0-3C06-F1441B96A6AF}"/>
              </a:ext>
            </a:extLst>
          </p:cNvPr>
          <p:cNvSpPr/>
          <p:nvPr/>
        </p:nvSpPr>
        <p:spPr>
          <a:xfrm>
            <a:off x="17367250" y="4283075"/>
            <a:ext cx="914400" cy="60207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1162F-3AE2-9288-F9EB-095F46FFD934}"/>
              </a:ext>
            </a:extLst>
          </p:cNvPr>
          <p:cNvSpPr txBox="1"/>
          <p:nvPr/>
        </p:nvSpPr>
        <p:spPr>
          <a:xfrm>
            <a:off x="146050" y="2835275"/>
            <a:ext cx="426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9649A"/>
                </a:solidFill>
              </a:rPr>
              <a:t>Unincorporated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Shore Terminals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Chevron Products-Avon</a:t>
            </a:r>
          </a:p>
          <a:p>
            <a:endParaRPr lang="en-US" b="1" dirty="0">
              <a:solidFill>
                <a:srgbClr val="09649A"/>
              </a:solidFill>
            </a:endParaRPr>
          </a:p>
          <a:p>
            <a:endParaRPr lang="en-US" b="1" dirty="0">
              <a:solidFill>
                <a:srgbClr val="09649A"/>
              </a:solidFill>
            </a:endParaRPr>
          </a:p>
          <a:p>
            <a:r>
              <a:rPr lang="en-US" sz="2800" b="1" dirty="0">
                <a:solidFill>
                  <a:srgbClr val="09649A"/>
                </a:solidFill>
              </a:rPr>
              <a:t>City of Martinez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TransMontaigne</a:t>
            </a:r>
          </a:p>
          <a:p>
            <a:endParaRPr lang="en-US" b="1" dirty="0">
              <a:solidFill>
                <a:srgbClr val="09649A"/>
              </a:solidFill>
            </a:endParaRPr>
          </a:p>
          <a:p>
            <a:endParaRPr lang="en-US" b="1" dirty="0">
              <a:solidFill>
                <a:srgbClr val="09649A"/>
              </a:solidFill>
            </a:endParaRPr>
          </a:p>
          <a:p>
            <a:endParaRPr lang="en-US" b="1" dirty="0">
              <a:solidFill>
                <a:srgbClr val="09649A"/>
              </a:solidFill>
            </a:endParaRPr>
          </a:p>
          <a:p>
            <a:r>
              <a:rPr lang="en-US" sz="2800" b="1" dirty="0">
                <a:solidFill>
                  <a:srgbClr val="09649A"/>
                </a:solidFill>
              </a:rPr>
              <a:t>City of Richmond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TransMontaigne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Kinder Morgan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IMTT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649A"/>
                </a:solidFill>
              </a:rPr>
              <a:t>P66 Richmond Terminal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FB9A4E-3FD9-2E02-C045-A740D4C47FB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27232-2AE1-4B5D-BDB0-891FE490C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13" y="1463376"/>
            <a:ext cx="14857818" cy="91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243F2-5C06-EE9D-A524-D775E00E0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Safety Programs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649AF7-997A-9430-7E9D-DB079A69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935" y="1997075"/>
            <a:ext cx="14198515" cy="88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FDB699-8A7D-7281-88CD-9EC4F6E38809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0353931" y="2682875"/>
            <a:ext cx="8745284" cy="6217087"/>
          </a:xfrm>
        </p:spPr>
        <p:txBody>
          <a:bodyPr/>
          <a:lstStyle/>
          <a:p>
            <a:r>
              <a:rPr lang="en-US" sz="3800" b="1" dirty="0">
                <a:solidFill>
                  <a:srgbClr val="05639B"/>
                </a:solidFill>
              </a:rPr>
              <a:t>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Employee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Compliance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Human Factors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Management of Organizational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Safety Culture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Inherently Safer System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Safeguard Protection Analysis</a:t>
            </a:r>
          </a:p>
          <a:p>
            <a:endParaRPr lang="en-US" sz="3800" dirty="0">
              <a:solidFill>
                <a:srgbClr val="05639B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865F9-BFF3-1B41-A6A2-41D9ADB61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4887" y="2682875"/>
            <a:ext cx="8745284" cy="7602081"/>
          </a:xfrm>
        </p:spPr>
        <p:txBody>
          <a:bodyPr/>
          <a:lstStyle/>
          <a:p>
            <a:r>
              <a:rPr lang="en-US" sz="3800" b="1" dirty="0">
                <a:solidFill>
                  <a:srgbClr val="05639B"/>
                </a:solidFill>
              </a:rPr>
              <a:t>SIMILAR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Process Safety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Operating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Mechanical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Management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Pre-Startup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Incident Investigations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Safe Work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Emergency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Safety Program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Process Hazard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5639B"/>
                </a:solidFill>
              </a:rPr>
              <a:t>Security and Vulnerability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F455C-36EE-5C2D-34E9-A89AE7661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930275"/>
            <a:ext cx="13314363" cy="2031325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ISO Stationary Source and Tank Terminal Regulatory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5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B5422-AD90-391F-B21F-306DA6695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2933" y="3597275"/>
            <a:ext cx="10875963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9649A"/>
                </a:solidFill>
              </a:rPr>
              <a:t>Develop guidance document with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9649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9649A"/>
                </a:solidFill>
              </a:rPr>
              <a:t>Submittal of Safety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09649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9649A"/>
                </a:solidFill>
              </a:rPr>
              <a:t>Auditing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D43F1212-20C6-3E57-EA67-7D968A2B8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3370" y="3887908"/>
            <a:ext cx="5288280" cy="353353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091C0D7-D5B1-7751-B24C-DCBA3592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CDateModified xmlns="http://schemas.microsoft.com/sharepoint/v3/fields" xsi:nil="true"/>
    <_Publisher xmlns="http://schemas.microsoft.com/sharepoint/v3/fields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FFB91999FDA4A8E2BC5323F961A3F" ma:contentTypeVersion="0" ma:contentTypeDescription="Create a new document." ma:contentTypeScope="" ma:versionID="590072ee6609c55179d768fe0e237414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ec534862197b22801ab19fe1368b03c4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2:_DCDateModified" minOccurs="0"/>
                <xsd:element ref="ns2:_Publisher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0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1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Publisher" ma:index="13" nillable="true" ma:displayName="Publisher" ma:description="The person, organization or service that published this resource" ma:internalName="_Publisher">
      <xsd:simpleType>
        <xsd:restriction base="dms:Text"/>
      </xsd:simpleType>
    </xsd:element>
    <xsd:element name="_Version" ma:index="15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 ma:index="9" ma:displayName="Comments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5B27E-67A6-4C68-A1CF-7EA562675EA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9C8E58-E2EC-4ADD-9961-70C0360BC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4ECD65-4E75-42F0-8344-8C66028E5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820d9de-dc2d-4363-8626-f2b003438c45}" enabled="0" method="" siteId="{2820d9de-dc2d-4363-8626-f2b003438c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365</Words>
  <Application>Microsoft Office PowerPoint</Application>
  <PresentationFormat>Custom</PresentationFormat>
  <Paragraphs>86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Helvetica</vt:lpstr>
      <vt:lpstr>Arial Black</vt:lpstr>
      <vt:lpstr>Segoe UI Light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New Tank Terminal Facilities</vt:lpstr>
      <vt:lpstr>PowerPoint Presentation</vt:lpstr>
      <vt:lpstr>PowerPoint Presentation</vt:lpstr>
      <vt:lpstr>PowerPoint Presentation</vt:lpstr>
      <vt:lpstr>PowerPoint Presentation</vt:lpstr>
    </vt:vector>
  </TitlesOfParts>
  <Manager/>
  <Company>MHC United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Marco Hernandez</dc:creator>
  <cp:keywords/>
  <dc:description/>
  <cp:lastModifiedBy>Michael Dossey</cp:lastModifiedBy>
  <cp:revision>77</cp:revision>
  <dcterms:created xsi:type="dcterms:W3CDTF">2023-03-27T19:55:12Z</dcterms:created>
  <dcterms:modified xsi:type="dcterms:W3CDTF">2024-12-03T22:45:53Z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2023-03-26T10:00:00Z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2023-03-26T10:00:00Z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0x0101004E0FFB91999FDA4A8E2BC5323F961A3F</vt:lpwstr>
  </property>
</Properties>
</file>