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1" r:id="rId6"/>
  </p:sldMasterIdLst>
  <p:notesMasterIdLst>
    <p:notesMasterId r:id="rId10"/>
  </p:notesMasterIdLst>
  <p:sldIdLst>
    <p:sldId id="312" r:id="rId7"/>
    <p:sldId id="313" r:id="rId8"/>
    <p:sldId id="3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B5"/>
    <a:srgbClr val="2E75B5"/>
    <a:srgbClr val="1A4C75"/>
    <a:srgbClr val="00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83020-33F6-4521-B881-8B599339EC60}"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8A240-9BD7-4843-B694-7FA0A8B4636F}" type="slidenum">
              <a:rPr lang="en-US" smtClean="0"/>
              <a:t>‹#›</a:t>
            </a:fld>
            <a:endParaRPr lang="en-US"/>
          </a:p>
        </p:txBody>
      </p:sp>
    </p:spTree>
    <p:extLst>
      <p:ext uri="{BB962C8B-B14F-4D97-AF65-F5344CB8AC3E}">
        <p14:creationId xmlns:p14="http://schemas.microsoft.com/office/powerpoint/2010/main" val="352696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E5B0-BEAF-6E8A-C1C0-14FBB1CC0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D680F-51AA-24B5-FB31-DCB22716E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F6C1E-C388-3E9E-A067-EEC8FFD7E6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1BD181-4564-51FD-0154-2341D358EAFD}"/>
              </a:ext>
            </a:extLst>
          </p:cNvPr>
          <p:cNvSpPr>
            <a:spLocks noGrp="1"/>
          </p:cNvSpPr>
          <p:nvPr>
            <p:ph type="sldNum" sz="quarter" idx="5"/>
          </p:nvPr>
        </p:nvSpPr>
        <p:spPr/>
        <p:txBody>
          <a:bodyPr/>
          <a:lstStyle/>
          <a:p>
            <a:fld id="{A098A240-9BD7-4843-B694-7FA0A8B4636F}" type="slidenum">
              <a:rPr lang="en-US" smtClean="0"/>
              <a:t>1</a:t>
            </a:fld>
            <a:endParaRPr lang="en-US"/>
          </a:p>
        </p:txBody>
      </p:sp>
    </p:spTree>
    <p:extLst>
      <p:ext uri="{BB962C8B-B14F-4D97-AF65-F5344CB8AC3E}">
        <p14:creationId xmlns:p14="http://schemas.microsoft.com/office/powerpoint/2010/main" val="8803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4E4F-C368-8CFC-8BC0-0BF4E504C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33366-D037-7B8F-BF69-B795F2629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30962-439E-1533-E2EF-8F0B452401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890415-1823-2512-85C2-6ACCAA530E4E}"/>
              </a:ext>
            </a:extLst>
          </p:cNvPr>
          <p:cNvSpPr>
            <a:spLocks noGrp="1"/>
          </p:cNvSpPr>
          <p:nvPr>
            <p:ph type="sldNum" sz="quarter" idx="5"/>
          </p:nvPr>
        </p:nvSpPr>
        <p:spPr/>
        <p:txBody>
          <a:bodyPr/>
          <a:lstStyle/>
          <a:p>
            <a:fld id="{A098A240-9BD7-4843-B694-7FA0A8B4636F}" type="slidenum">
              <a:rPr lang="en-US" smtClean="0"/>
              <a:t>2</a:t>
            </a:fld>
            <a:endParaRPr lang="en-US"/>
          </a:p>
        </p:txBody>
      </p:sp>
    </p:spTree>
    <p:extLst>
      <p:ext uri="{BB962C8B-B14F-4D97-AF65-F5344CB8AC3E}">
        <p14:creationId xmlns:p14="http://schemas.microsoft.com/office/powerpoint/2010/main" val="268179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6618-808D-5EF8-0189-7B6D3782A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84BF1-7E55-45AC-498D-85A77C653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CCC09-9632-6B4A-8489-01061028CE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4D552-3414-6C08-7BDD-36F48F1A6B9F}"/>
              </a:ext>
            </a:extLst>
          </p:cNvPr>
          <p:cNvSpPr>
            <a:spLocks noGrp="1"/>
          </p:cNvSpPr>
          <p:nvPr>
            <p:ph type="sldNum" sz="quarter" idx="5"/>
          </p:nvPr>
        </p:nvSpPr>
        <p:spPr/>
        <p:txBody>
          <a:bodyPr/>
          <a:lstStyle/>
          <a:p>
            <a:fld id="{A098A240-9BD7-4843-B694-7FA0A8B4636F}" type="slidenum">
              <a:rPr lang="en-US" smtClean="0"/>
              <a:t>3</a:t>
            </a:fld>
            <a:endParaRPr lang="en-US"/>
          </a:p>
        </p:txBody>
      </p:sp>
    </p:spTree>
    <p:extLst>
      <p:ext uri="{BB962C8B-B14F-4D97-AF65-F5344CB8AC3E}">
        <p14:creationId xmlns:p14="http://schemas.microsoft.com/office/powerpoint/2010/main" val="1026871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81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598071"/>
            <a:ext cx="10054797" cy="1295143"/>
          </a:xfrm>
          <a:prstGeom prst="rect">
            <a:avLst/>
          </a:prstGeom>
        </p:spPr>
        <p:txBody>
          <a:bodyPr vert="horz" lIns="91440" tIns="45720" rIns="91440" bIns="45720" rtlCol="0" anchor="b">
            <a:normAutofit/>
          </a:bodyPr>
          <a:lstStyle>
            <a:lvl1pPr>
              <a:defRPr sz="4000"/>
            </a:lvl1pPr>
          </a:lstStyle>
          <a:p>
            <a:r>
              <a:rPr lang="en-US"/>
              <a:t>Click to edit Master title style</a:t>
            </a:r>
          </a:p>
        </p:txBody>
      </p:sp>
      <p:sp>
        <p:nvSpPr>
          <p:cNvPr id="8" name="Text Placeholder 2"/>
          <p:cNvSpPr>
            <a:spLocks noGrp="1"/>
          </p:cNvSpPr>
          <p:nvPr>
            <p:ph idx="1"/>
          </p:nvPr>
        </p:nvSpPr>
        <p:spPr>
          <a:xfrm>
            <a:off x="609600" y="2075233"/>
            <a:ext cx="10054797" cy="3718129"/>
          </a:xfrm>
          <a:prstGeom prst="rect">
            <a:avLst/>
          </a:prstGeom>
        </p:spPr>
        <p:txBody>
          <a:bodyPr vert="horz" lIns="91440" tIns="45720" rIns="91440" bIns="45720" rtlCol="0">
            <a:normAutofit/>
          </a:bodyPr>
          <a:lstStyle>
            <a:lvl1pPr>
              <a:defRPr>
                <a:latin typeface="Proxima Nova Light"/>
                <a:cs typeface="Proxima Nova Light"/>
              </a:defRPr>
            </a:lvl1pPr>
            <a:lvl2pPr>
              <a:defRPr>
                <a:latin typeface="Proxima Nova Light"/>
                <a:cs typeface="Proxima Nova Light"/>
              </a:defRPr>
            </a:lvl2pPr>
            <a:lvl3pPr>
              <a:defRPr>
                <a:latin typeface="Proxima Nova Light"/>
                <a:cs typeface="Proxima Nova Light"/>
              </a:defRPr>
            </a:lvl3pPr>
            <a:lvl4pPr>
              <a:defRPr>
                <a:latin typeface="Proxima Nova Light"/>
                <a:cs typeface="Proxima Nova Light"/>
              </a:defRPr>
            </a:lvl4pPr>
            <a:lvl5pPr>
              <a:defRPr>
                <a:latin typeface="Proxima Nova Light"/>
                <a:cs typeface="Proxima Nova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p:cNvCxnSpPr/>
          <p:nvPr userDrawn="1"/>
        </p:nvCxnSpPr>
        <p:spPr>
          <a:xfrm>
            <a:off x="609600" y="6405848"/>
            <a:ext cx="10054797" cy="0"/>
          </a:xfrm>
          <a:prstGeom prst="line">
            <a:avLst/>
          </a:prstGeom>
          <a:ln w="31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609600" y="6420261"/>
            <a:ext cx="6329464" cy="251287"/>
          </a:xfrm>
          <a:prstGeom prst="rect">
            <a:avLst/>
          </a:prstGeom>
          <a:noFill/>
        </p:spPr>
        <p:txBody>
          <a:bodyPr wrap="square" lIns="0" bIns="0" rtlCol="0">
            <a:spAutoFit/>
          </a:bodyPr>
          <a:lstStyle/>
          <a:p>
            <a:r>
              <a:rPr lang="en-US" sz="1333">
                <a:solidFill>
                  <a:schemeClr val="bg1">
                    <a:lumMod val="65000"/>
                  </a:schemeClr>
                </a:solidFill>
                <a:latin typeface="Proxima Nova Light"/>
                <a:cs typeface="Proxima Nova Light"/>
              </a:rPr>
              <a:t>Western States Petroleum Association</a:t>
            </a:r>
          </a:p>
        </p:txBody>
      </p:sp>
      <p:pic>
        <p:nvPicPr>
          <p:cNvPr id="6" name="Picture 5" descr="WSPA_Final-Logo_Logo-01-Trademark-Color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1021" y="6002325"/>
            <a:ext cx="721379" cy="724040"/>
          </a:xfrm>
          <a:prstGeom prst="rect">
            <a:avLst/>
          </a:prstGeom>
        </p:spPr>
      </p:pic>
    </p:spTree>
    <p:extLst>
      <p:ext uri="{BB962C8B-B14F-4D97-AF65-F5344CB8AC3E}">
        <p14:creationId xmlns:p14="http://schemas.microsoft.com/office/powerpoint/2010/main" val="182623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100000">
              <a:srgbClr val="076B91"/>
            </a:gs>
            <a:gs pos="0">
              <a:srgbClr val="4C4396"/>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lgn="l">
              <a:defRPr sz="4800" b="0" i="0">
                <a:solidFill>
                  <a:schemeClr val="bg1"/>
                </a:solidFill>
                <a:latin typeface="FreightDisp Pro Medium" panose="02000603080000020004" pitchFamily="2" charset="0"/>
                <a:cs typeface="FreightDisp Pro Medium" panose="02000603080000020004" pitchFamily="2" charset="0"/>
              </a:defRPr>
            </a:lvl1pPr>
          </a:lstStyle>
          <a:p>
            <a:r>
              <a:rPr lang="en-US"/>
              <a:t>Click to edit Master title style</a:t>
            </a:r>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rgbClr val="FFFFFF"/>
                </a:solidFill>
                <a:latin typeface="Proxima Nova Light"/>
                <a:cs typeface="Proxima Nov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7" name="Picture 6" descr="WSPA_Final-Logo_Logo-01-Trademark-Black copy 2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872" y="638097"/>
            <a:ext cx="737312" cy="739352"/>
          </a:xfrm>
          <a:prstGeom prst="rect">
            <a:avLst/>
          </a:prstGeom>
        </p:spPr>
      </p:pic>
    </p:spTree>
    <p:extLst>
      <p:ext uri="{BB962C8B-B14F-4D97-AF65-F5344CB8AC3E}">
        <p14:creationId xmlns:p14="http://schemas.microsoft.com/office/powerpoint/2010/main" val="298509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gradFill flip="none" rotWithShape="1">
          <a:gsLst>
            <a:gs pos="0">
              <a:srgbClr val="33C2DD"/>
            </a:gs>
            <a:gs pos="78000">
              <a:srgbClr val="4C4396"/>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normAutofit/>
          </a:bodyPr>
          <a:lstStyle>
            <a:lvl1pPr algn="l">
              <a:defRPr sz="4800" b="0" i="0">
                <a:solidFill>
                  <a:schemeClr val="bg1"/>
                </a:solidFill>
                <a:latin typeface="FreightDisp Pro Medium" panose="02000603080000020004" pitchFamily="2" charset="0"/>
                <a:cs typeface="FreightDisp Pro Medium" panose="02000603080000020004" pitchFamily="2" charset="0"/>
              </a:defRPr>
            </a:lvl1pPr>
          </a:lstStyle>
          <a:p>
            <a:r>
              <a:rPr lang="en-US"/>
              <a:t>Click to edit Master title style</a:t>
            </a:r>
          </a:p>
        </p:txBody>
      </p:sp>
      <p:sp>
        <p:nvSpPr>
          <p:cNvPr id="5" name="Subtitle 2"/>
          <p:cNvSpPr>
            <a:spLocks noGrp="1"/>
          </p:cNvSpPr>
          <p:nvPr>
            <p:ph type="subTitle" idx="1"/>
          </p:nvPr>
        </p:nvSpPr>
        <p:spPr>
          <a:xfrm>
            <a:off x="914400" y="3886200"/>
            <a:ext cx="10363200" cy="1752600"/>
          </a:xfrm>
        </p:spPr>
        <p:txBody>
          <a:bodyPr/>
          <a:lstStyle>
            <a:lvl1pPr marL="0" indent="0" algn="l">
              <a:buNone/>
              <a:defRPr>
                <a:solidFill>
                  <a:srgbClr val="FFFFFF"/>
                </a:solidFill>
                <a:latin typeface="Proxima Nova Light"/>
                <a:cs typeface="Proxima Nov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descr="WSPA_Final-Logo_Logo-01-Trademark-Black copy 2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872" y="638097"/>
            <a:ext cx="737312" cy="739352"/>
          </a:xfrm>
          <a:prstGeom prst="rect">
            <a:avLst/>
          </a:prstGeom>
        </p:spPr>
      </p:pic>
    </p:spTree>
    <p:extLst>
      <p:ext uri="{BB962C8B-B14F-4D97-AF65-F5344CB8AC3E}">
        <p14:creationId xmlns:p14="http://schemas.microsoft.com/office/powerpoint/2010/main" val="269447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bg>
      <p:bgPr>
        <a:gradFill flip="none" rotWithShape="1">
          <a:gsLst>
            <a:gs pos="0">
              <a:srgbClr val="3ABA91"/>
            </a:gs>
            <a:gs pos="100000">
              <a:srgbClr val="33C2DD"/>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normAutofit/>
          </a:bodyPr>
          <a:lstStyle>
            <a:lvl1pPr algn="l">
              <a:defRPr sz="4800" b="0" i="0">
                <a:solidFill>
                  <a:schemeClr val="bg1"/>
                </a:solidFill>
                <a:latin typeface="FreightDisp Pro Medium" panose="02000603080000020004" pitchFamily="2" charset="0"/>
                <a:cs typeface="FreightDisp Pro Medium" panose="02000603080000020004" pitchFamily="2" charset="0"/>
              </a:defRPr>
            </a:lvl1pPr>
          </a:lstStyle>
          <a:p>
            <a:r>
              <a:rPr lang="en-US"/>
              <a:t>Click to edit Master title style</a:t>
            </a:r>
          </a:p>
        </p:txBody>
      </p:sp>
      <p:sp>
        <p:nvSpPr>
          <p:cNvPr id="5" name="Subtitle 2"/>
          <p:cNvSpPr>
            <a:spLocks noGrp="1"/>
          </p:cNvSpPr>
          <p:nvPr>
            <p:ph type="subTitle" idx="1"/>
          </p:nvPr>
        </p:nvSpPr>
        <p:spPr>
          <a:xfrm>
            <a:off x="914400" y="3886200"/>
            <a:ext cx="10363200" cy="1752600"/>
          </a:xfrm>
        </p:spPr>
        <p:txBody>
          <a:bodyPr/>
          <a:lstStyle>
            <a:lvl1pPr marL="0" indent="0" algn="l">
              <a:buNone/>
              <a:defRPr>
                <a:solidFill>
                  <a:srgbClr val="FFFFFF"/>
                </a:solidFill>
                <a:latin typeface="Proxima Nova Light"/>
                <a:cs typeface="Proxima Nov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descr="WSPA_Final-Logo_Logo-01-Trademark-Black copy 2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872" y="638097"/>
            <a:ext cx="737312" cy="739352"/>
          </a:xfrm>
          <a:prstGeom prst="rect">
            <a:avLst/>
          </a:prstGeom>
        </p:spPr>
      </p:pic>
    </p:spTree>
    <p:extLst>
      <p:ext uri="{BB962C8B-B14F-4D97-AF65-F5344CB8AC3E}">
        <p14:creationId xmlns:p14="http://schemas.microsoft.com/office/powerpoint/2010/main" val="333782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flip="none" rotWithShape="1">
          <a:gsLst>
            <a:gs pos="0">
              <a:srgbClr val="3ABA91"/>
            </a:gs>
            <a:gs pos="100000">
              <a:srgbClr val="2E75B5"/>
            </a:gs>
          </a:gsLst>
          <a:lin ang="0" scaled="1"/>
          <a:tileRect/>
        </a:gra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914400" y="2130426"/>
            <a:ext cx="10363200" cy="1470025"/>
          </a:xfrm>
        </p:spPr>
        <p:txBody>
          <a:bodyPr>
            <a:normAutofit/>
          </a:bodyPr>
          <a:lstStyle>
            <a:lvl1pPr algn="l">
              <a:defRPr sz="4800" b="0" i="0">
                <a:solidFill>
                  <a:schemeClr val="bg1"/>
                </a:solidFill>
                <a:latin typeface="FreightDisp Pro Medium" panose="02000603080000020004" pitchFamily="2" charset="0"/>
                <a:cs typeface="FreightDisp Pro Medium" panose="02000603080000020004" pitchFamily="2" charset="0"/>
              </a:defRPr>
            </a:lvl1pPr>
          </a:lstStyle>
          <a:p>
            <a:r>
              <a:rPr lang="en-US"/>
              <a:t>Click to edit Master title style</a:t>
            </a:r>
          </a:p>
        </p:txBody>
      </p:sp>
      <p:sp>
        <p:nvSpPr>
          <p:cNvPr id="5" name="Subtitle 2"/>
          <p:cNvSpPr>
            <a:spLocks noGrp="1"/>
          </p:cNvSpPr>
          <p:nvPr>
            <p:ph type="subTitle" idx="1"/>
          </p:nvPr>
        </p:nvSpPr>
        <p:spPr>
          <a:xfrm>
            <a:off x="914400" y="3886200"/>
            <a:ext cx="10363200" cy="1752600"/>
          </a:xfrm>
        </p:spPr>
        <p:txBody>
          <a:bodyPr/>
          <a:lstStyle>
            <a:lvl1pPr marL="0" indent="0" algn="l">
              <a:buNone/>
              <a:defRPr>
                <a:solidFill>
                  <a:srgbClr val="FFFFFF"/>
                </a:solidFill>
                <a:latin typeface="Proxima Nova Light"/>
                <a:cs typeface="Proxima Nova 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6" name="Picture 5" descr="WSPA_Final-Logo_Logo-01-Trademark-Black copy 2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872" y="638097"/>
            <a:ext cx="737312" cy="739352"/>
          </a:xfrm>
          <a:prstGeom prst="rect">
            <a:avLst/>
          </a:prstGeom>
        </p:spPr>
      </p:pic>
    </p:spTree>
    <p:extLst>
      <p:ext uri="{BB962C8B-B14F-4D97-AF65-F5344CB8AC3E}">
        <p14:creationId xmlns:p14="http://schemas.microsoft.com/office/powerpoint/2010/main" val="379728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09600" y="598071"/>
            <a:ext cx="10972800" cy="1295143"/>
          </a:xfrm>
          <a:prstGeom prst="rect">
            <a:avLst/>
          </a:prstGeom>
        </p:spPr>
        <p:txBody>
          <a:bodyPr vert="horz" lIns="91440" tIns="45720" rIns="91440" bIns="45720" rtlCol="0" anchor="b">
            <a:normAutofit/>
          </a:bodyPr>
          <a:lstStyle>
            <a:lvl1pPr>
              <a:defRPr b="0" i="0">
                <a:latin typeface="FreightDisp Pro Medium" panose="02000603080000020004" pitchFamily="2" charset="0"/>
              </a:defRPr>
            </a:lvl1pPr>
          </a:lstStyle>
          <a:p>
            <a:r>
              <a:rPr lang="en-US"/>
              <a:t>Click to edit Master title style</a:t>
            </a:r>
          </a:p>
        </p:txBody>
      </p:sp>
    </p:spTree>
    <p:extLst>
      <p:ext uri="{BB962C8B-B14F-4D97-AF65-F5344CB8AC3E}">
        <p14:creationId xmlns:p14="http://schemas.microsoft.com/office/powerpoint/2010/main" val="4692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WSPA_Logo-04-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158" y="2606720"/>
            <a:ext cx="3692351" cy="1296177"/>
          </a:xfrm>
          <a:prstGeom prst="rect">
            <a:avLst/>
          </a:prstGeom>
        </p:spPr>
      </p:pic>
    </p:spTree>
    <p:extLst>
      <p:ext uri="{BB962C8B-B14F-4D97-AF65-F5344CB8AC3E}">
        <p14:creationId xmlns:p14="http://schemas.microsoft.com/office/powerpoint/2010/main" val="161181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WSPA_Logo-04-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158" y="2606720"/>
            <a:ext cx="3692351" cy="1296177"/>
          </a:xfrm>
          <a:prstGeom prst="rect">
            <a:avLst/>
          </a:prstGeom>
        </p:spPr>
      </p:pic>
    </p:spTree>
    <p:extLst>
      <p:ext uri="{BB962C8B-B14F-4D97-AF65-F5344CB8AC3E}">
        <p14:creationId xmlns:p14="http://schemas.microsoft.com/office/powerpoint/2010/main" val="217370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98071"/>
            <a:ext cx="10972800" cy="129514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2255375"/>
            <a:ext cx="10972800" cy="3424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423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09585" rtl="0" eaLnBrk="1" latinLnBrk="0" hangingPunct="1">
        <a:spcBef>
          <a:spcPct val="0"/>
        </a:spcBef>
        <a:buNone/>
        <a:defRPr sz="4267" kern="1200">
          <a:solidFill>
            <a:srgbClr val="0A323E"/>
          </a:solidFill>
          <a:latin typeface="Freightdisp pro bold"/>
          <a:ea typeface="+mj-ea"/>
          <a:cs typeface="Freightdisp pro bold"/>
        </a:defRPr>
      </a:lvl1pPr>
    </p:titleStyle>
    <p:bodyStyle>
      <a:lvl1pPr marL="457189" indent="-457189" algn="l" defTabSz="609585" rtl="0" eaLnBrk="1" latinLnBrk="0" hangingPunct="1">
        <a:spcBef>
          <a:spcPct val="20000"/>
        </a:spcBef>
        <a:buFont typeface="Arial"/>
        <a:buChar char="•"/>
        <a:defRPr sz="2667" kern="1200">
          <a:solidFill>
            <a:schemeClr val="tx1"/>
          </a:solidFill>
          <a:latin typeface="Proxima Nova regular"/>
          <a:ea typeface="+mn-ea"/>
          <a:cs typeface="Proxima Nova regular"/>
        </a:defRPr>
      </a:lvl1pPr>
      <a:lvl2pPr marL="990575" indent="-380990" algn="l" defTabSz="609585" rtl="0" eaLnBrk="1" latinLnBrk="0" hangingPunct="1">
        <a:spcBef>
          <a:spcPct val="20000"/>
        </a:spcBef>
        <a:buFont typeface="Arial"/>
        <a:buChar char="–"/>
        <a:defRPr sz="2400" kern="1200">
          <a:solidFill>
            <a:schemeClr val="tx1"/>
          </a:solidFill>
          <a:latin typeface="Proxima Nova regular"/>
          <a:ea typeface="+mn-ea"/>
          <a:cs typeface="Proxima Nova regular"/>
        </a:defRPr>
      </a:lvl2pPr>
      <a:lvl3pPr marL="1523962" indent="-304792" algn="l" defTabSz="609585" rtl="0" eaLnBrk="1" latinLnBrk="0" hangingPunct="1">
        <a:spcBef>
          <a:spcPct val="20000"/>
        </a:spcBef>
        <a:buFont typeface="Arial"/>
        <a:buChar char="•"/>
        <a:defRPr sz="2133" kern="1200">
          <a:solidFill>
            <a:schemeClr val="tx1"/>
          </a:solidFill>
          <a:latin typeface="Proxima Nova regular"/>
          <a:ea typeface="+mn-ea"/>
          <a:cs typeface="Proxima Nova regular"/>
        </a:defRPr>
      </a:lvl3pPr>
      <a:lvl4pPr marL="2133547" indent="-304792" algn="l" defTabSz="609585" rtl="0" eaLnBrk="1" latinLnBrk="0" hangingPunct="1">
        <a:spcBef>
          <a:spcPct val="20000"/>
        </a:spcBef>
        <a:buFont typeface="Arial"/>
        <a:buChar char="–"/>
        <a:defRPr sz="1867" kern="1200">
          <a:solidFill>
            <a:schemeClr val="tx1"/>
          </a:solidFill>
          <a:latin typeface="Proxima Nova regular"/>
          <a:ea typeface="+mn-ea"/>
          <a:cs typeface="Proxima Nova regular"/>
        </a:defRPr>
      </a:lvl4pPr>
      <a:lvl5pPr marL="2743131" indent="-304792" algn="l" defTabSz="609585" rtl="0" eaLnBrk="1" latinLnBrk="0" hangingPunct="1">
        <a:spcBef>
          <a:spcPct val="20000"/>
        </a:spcBef>
        <a:buFont typeface="Arial"/>
        <a:buChar char="»"/>
        <a:defRPr sz="1600" kern="1200">
          <a:solidFill>
            <a:schemeClr val="tx1"/>
          </a:solidFill>
          <a:latin typeface="Proxima Nova regular"/>
          <a:ea typeface="+mn-ea"/>
          <a:cs typeface="Proxima Nova regular"/>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7F079A9D-06F0-E746-8E2B-BB8492CA7C6F}" type="datetimeFigureOut">
              <a:rPr lang="en-US" smtClean="0"/>
              <a:t>12/4/2024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9D98DAEC-4253-2A46-994E-E25F8EE7766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1" y="-20518"/>
            <a:ext cx="12428308" cy="6990049"/>
          </a:xfrm>
          <a:prstGeom prst="rect">
            <a:avLst/>
          </a:prstGeom>
        </p:spPr>
      </p:pic>
    </p:spTree>
    <p:extLst>
      <p:ext uri="{BB962C8B-B14F-4D97-AF65-F5344CB8AC3E}">
        <p14:creationId xmlns:p14="http://schemas.microsoft.com/office/powerpoint/2010/main" val="3056633428"/>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7F079A9D-06F0-E746-8E2B-BB8492CA7C6F}" type="datetimeFigureOut">
              <a:rPr lang="en-US" smtClean="0"/>
              <a:t>12/4/2024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9D98DAEC-4253-2A46-994E-E25F8EE77669}" type="slidenum">
              <a:rPr lang="en-US" smtClean="0"/>
              <a:t>‹#›</a:t>
            </a:fld>
            <a:endParaRPr lang="en-US"/>
          </a:p>
        </p:txBody>
      </p:sp>
      <p:pic>
        <p:nvPicPr>
          <p:cNvPr id="7" name="Picture 6" descr="iStock-98766256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21" y="-20955"/>
            <a:ext cx="12428308" cy="6990923"/>
          </a:xfrm>
          <a:prstGeom prst="rect">
            <a:avLst/>
          </a:prstGeom>
        </p:spPr>
      </p:pic>
    </p:spTree>
    <p:extLst>
      <p:ext uri="{BB962C8B-B14F-4D97-AF65-F5344CB8AC3E}">
        <p14:creationId xmlns:p14="http://schemas.microsoft.com/office/powerpoint/2010/main" val="307229816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5DE6D-E538-0AC7-CCC5-C5D3E49EBBCC}"/>
            </a:ext>
          </a:extLst>
        </p:cNvPr>
        <p:cNvGrpSpPr/>
        <p:nvPr/>
      </p:nvGrpSpPr>
      <p:grpSpPr>
        <a:xfrm>
          <a:off x="0" y="0"/>
          <a:ext cx="0" cy="0"/>
          <a:chOff x="0" y="0"/>
          <a:chExt cx="0" cy="0"/>
        </a:xfrm>
      </p:grpSpPr>
      <p:pic>
        <p:nvPicPr>
          <p:cNvPr id="4" name="Picture 3" descr="A person in a safety vest and hardhat&#10;&#10;Description automatically generated">
            <a:extLst>
              <a:ext uri="{FF2B5EF4-FFF2-40B4-BE49-F238E27FC236}">
                <a16:creationId xmlns:a16="http://schemas.microsoft.com/office/drawing/2014/main" id="{826673EB-84E5-F364-01F9-52FA996FF05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397340"/>
            <a:ext cx="12192000" cy="8126016"/>
          </a:xfrm>
          <a:prstGeom prst="rect">
            <a:avLst/>
          </a:prstGeom>
        </p:spPr>
      </p:pic>
      <p:sp>
        <p:nvSpPr>
          <p:cNvPr id="49" name="TextBox 48">
            <a:extLst>
              <a:ext uri="{FF2B5EF4-FFF2-40B4-BE49-F238E27FC236}">
                <a16:creationId xmlns:a16="http://schemas.microsoft.com/office/drawing/2014/main" id="{42FDA902-874D-018C-F3B9-BABCEDAA935E}"/>
              </a:ext>
            </a:extLst>
          </p:cNvPr>
          <p:cNvSpPr txBox="1"/>
          <p:nvPr/>
        </p:nvSpPr>
        <p:spPr>
          <a:xfrm>
            <a:off x="0" y="1789914"/>
            <a:ext cx="12192000" cy="3539430"/>
          </a:xfrm>
          <a:prstGeom prst="rect">
            <a:avLst/>
          </a:prstGeom>
          <a:noFill/>
        </p:spPr>
        <p:txBody>
          <a:bodyPr wrap="square" rtlCol="0">
            <a:spAutoFit/>
          </a:bodyPr>
          <a:lstStyle/>
          <a:p>
            <a:pPr algn="ctr"/>
            <a:r>
              <a:rPr lang="en-US" sz="4800" dirty="0">
                <a:solidFill>
                  <a:srgbClr val="2E74B5"/>
                </a:solidFill>
                <a:latin typeface="Proxima Nova"/>
              </a:rPr>
              <a:t>Western States Petroleum Association</a:t>
            </a:r>
          </a:p>
          <a:p>
            <a:pPr algn="ctr"/>
            <a:r>
              <a:rPr lang="en-US" sz="4800" dirty="0">
                <a:solidFill>
                  <a:srgbClr val="2E74B5"/>
                </a:solidFill>
                <a:latin typeface="Proxima Nova"/>
              </a:rPr>
              <a:t> </a:t>
            </a:r>
          </a:p>
          <a:p>
            <a:pPr algn="ctr"/>
            <a:r>
              <a:rPr lang="en-US" sz="4800" b="1" dirty="0">
                <a:solidFill>
                  <a:srgbClr val="2E74B5"/>
                </a:solidFill>
                <a:latin typeface="Proxima Nova"/>
              </a:rPr>
              <a:t>CAER Safety Summit No. 74 </a:t>
            </a:r>
          </a:p>
          <a:p>
            <a:pPr algn="ctr"/>
            <a:r>
              <a:rPr lang="en-US" sz="3200" dirty="0">
                <a:solidFill>
                  <a:srgbClr val="2E74B5"/>
                </a:solidFill>
                <a:latin typeface="Proxima Nova"/>
              </a:rPr>
              <a:t>December 5, 2024</a:t>
            </a:r>
          </a:p>
          <a:p>
            <a:pPr algn="ctr"/>
            <a:endParaRPr lang="en-US" sz="4800" dirty="0">
              <a:solidFill>
                <a:srgbClr val="2E74B5"/>
              </a:solidFill>
              <a:latin typeface="Proxima Nova"/>
            </a:endParaRPr>
          </a:p>
        </p:txBody>
      </p:sp>
    </p:spTree>
    <p:extLst>
      <p:ext uri="{BB962C8B-B14F-4D97-AF65-F5344CB8AC3E}">
        <p14:creationId xmlns:p14="http://schemas.microsoft.com/office/powerpoint/2010/main" val="223092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E19B1-B195-DFFE-F96B-B0CFA95EF2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09D3560-8187-7D33-0D88-FC5E66A010F7}"/>
              </a:ext>
            </a:extLst>
          </p:cNvPr>
          <p:cNvPicPr>
            <a:picLocks noChangeAspect="1"/>
          </p:cNvPicPr>
          <p:nvPr/>
        </p:nvPicPr>
        <p:blipFill>
          <a:blip r:embed="rId3"/>
          <a:stretch>
            <a:fillRect/>
          </a:stretch>
        </p:blipFill>
        <p:spPr>
          <a:xfrm>
            <a:off x="303362" y="824593"/>
            <a:ext cx="11585276" cy="5208813"/>
          </a:xfrm>
          <a:prstGeom prst="rect">
            <a:avLst/>
          </a:prstGeom>
        </p:spPr>
      </p:pic>
    </p:spTree>
    <p:extLst>
      <p:ext uri="{BB962C8B-B14F-4D97-AF65-F5344CB8AC3E}">
        <p14:creationId xmlns:p14="http://schemas.microsoft.com/office/powerpoint/2010/main" val="232613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9F71C-B6A5-067A-51AE-399886729D6D}"/>
            </a:ext>
          </a:extLst>
        </p:cNvPr>
        <p:cNvGrpSpPr/>
        <p:nvPr/>
      </p:nvGrpSpPr>
      <p:grpSpPr>
        <a:xfrm>
          <a:off x="0" y="0"/>
          <a:ext cx="0" cy="0"/>
          <a:chOff x="0" y="0"/>
          <a:chExt cx="0" cy="0"/>
        </a:xfrm>
      </p:grpSpPr>
      <p:pic>
        <p:nvPicPr>
          <p:cNvPr id="11" name="Picture 10" descr="Several white silos with stairs&#10;&#10;Description automatically generated">
            <a:extLst>
              <a:ext uri="{FF2B5EF4-FFF2-40B4-BE49-F238E27FC236}">
                <a16:creationId xmlns:a16="http://schemas.microsoft.com/office/drawing/2014/main" id="{A9B077EA-C0E6-A213-8376-FE6CF3C01D1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254134"/>
            <a:ext cx="12192000" cy="7034784"/>
          </a:xfrm>
          <a:prstGeom prst="rect">
            <a:avLst/>
          </a:prstGeom>
        </p:spPr>
      </p:pic>
      <p:sp>
        <p:nvSpPr>
          <p:cNvPr id="5" name="TextBox 4">
            <a:extLst>
              <a:ext uri="{FF2B5EF4-FFF2-40B4-BE49-F238E27FC236}">
                <a16:creationId xmlns:a16="http://schemas.microsoft.com/office/drawing/2014/main" id="{718E2283-96D6-FDB3-670F-42137827E747}"/>
              </a:ext>
            </a:extLst>
          </p:cNvPr>
          <p:cNvSpPr txBox="1"/>
          <p:nvPr/>
        </p:nvSpPr>
        <p:spPr>
          <a:xfrm>
            <a:off x="2288104" y="381432"/>
            <a:ext cx="7759228" cy="800219"/>
          </a:xfrm>
          <a:prstGeom prst="rect">
            <a:avLst/>
          </a:prstGeom>
          <a:noFill/>
        </p:spPr>
        <p:txBody>
          <a:bodyPr wrap="square" rtlCol="0">
            <a:spAutoFit/>
          </a:bodyPr>
          <a:lstStyle/>
          <a:p>
            <a:endParaRPr lang="en-US" dirty="0"/>
          </a:p>
          <a:p>
            <a:r>
              <a:rPr lang="en-US" sz="2800" b="1" dirty="0">
                <a:latin typeface="Proxima Nova" panose="02000506030000020004"/>
              </a:rPr>
              <a:t>ASSEMBLY BILL X2-1 (Hart/Aguiar Curry) </a:t>
            </a:r>
            <a:endParaRPr lang="en-US" sz="2800" b="1" dirty="0">
              <a:solidFill>
                <a:srgbClr val="1A4C75"/>
              </a:solidFill>
              <a:latin typeface="Proxima Nova" panose="02000506030000020004"/>
            </a:endParaRPr>
          </a:p>
        </p:txBody>
      </p:sp>
      <p:sp>
        <p:nvSpPr>
          <p:cNvPr id="7" name="TextBox 6">
            <a:extLst>
              <a:ext uri="{FF2B5EF4-FFF2-40B4-BE49-F238E27FC236}">
                <a16:creationId xmlns:a16="http://schemas.microsoft.com/office/drawing/2014/main" id="{E9D0404F-E03C-AD5D-4B0A-8BD6D840700E}"/>
              </a:ext>
            </a:extLst>
          </p:cNvPr>
          <p:cNvSpPr txBox="1"/>
          <p:nvPr/>
        </p:nvSpPr>
        <p:spPr>
          <a:xfrm>
            <a:off x="143436" y="875035"/>
            <a:ext cx="12048564" cy="4801314"/>
          </a:xfrm>
          <a:prstGeom prst="rect">
            <a:avLst/>
          </a:prstGeom>
          <a:noFill/>
        </p:spPr>
        <p:txBody>
          <a:bodyPr wrap="square" rtlCol="0">
            <a:spAutoFit/>
          </a:bodyPr>
          <a:lstStyle/>
          <a:p>
            <a:endParaRPr lang="en-US" dirty="0"/>
          </a:p>
          <a:p>
            <a:endParaRPr lang="en-US" dirty="0"/>
          </a:p>
          <a:p>
            <a:endParaRPr lang="en-US" dirty="0"/>
          </a:p>
          <a:p>
            <a:pPr marL="285750" indent="-285750">
              <a:buFont typeface="Arial" panose="020B0604020202020204" pitchFamily="34" charset="0"/>
              <a:buChar char="•"/>
            </a:pPr>
            <a:r>
              <a:rPr lang="en-US" b="1" dirty="0">
                <a:latin typeface="Proxima Nova" panose="02000506030000020004"/>
              </a:rPr>
              <a:t>Authorizes the California Energy Commission to impose requirements for refiners to maintain minimum levels of inventories of refined transportation fuels meeting California specifications, including any feedstocks and blending components. </a:t>
            </a:r>
          </a:p>
          <a:p>
            <a:pPr marL="742950" lvl="1" indent="-285750">
              <a:buFont typeface="Arial" panose="020B0604020202020204" pitchFamily="34" charset="0"/>
              <a:buChar char="•"/>
            </a:pPr>
            <a:r>
              <a:rPr lang="en-US" dirty="0">
                <a:latin typeface="Proxima Nova" panose="02000506030000020004"/>
              </a:rPr>
              <a:t>Could artificially short the market of the fuel it needs. </a:t>
            </a:r>
          </a:p>
          <a:p>
            <a:pPr marL="742950" lvl="1" indent="-285750">
              <a:buFont typeface="Arial" panose="020B0604020202020204" pitchFamily="34" charset="0"/>
              <a:buChar char="•"/>
            </a:pPr>
            <a:r>
              <a:rPr lang="en-US" dirty="0">
                <a:latin typeface="Proxima Nova" panose="02000506030000020004"/>
              </a:rPr>
              <a:t>Creates a pinch point in the refining process as a result of not having the ability to utilize storage capacity efficiently and effectively. </a:t>
            </a:r>
          </a:p>
          <a:p>
            <a:endParaRPr lang="en-US" dirty="0">
              <a:latin typeface="Proxima Nova" panose="02000506030000020004"/>
            </a:endParaRPr>
          </a:p>
          <a:p>
            <a:pPr marL="285750" indent="-285750">
              <a:buFont typeface="Arial" panose="020B0604020202020204" pitchFamily="34" charset="0"/>
              <a:buChar char="•"/>
            </a:pPr>
            <a:r>
              <a:rPr lang="en-US" b="1" dirty="0">
                <a:latin typeface="Proxima Nova" panose="02000506030000020004"/>
              </a:rPr>
              <a:t>Requires refiners to submit a resupply plan or other arrangements sufficient to ensure that the loss of production during the turnaround or maintenance event does not adversely affect the California transportation fuels market. This requirement must be to the satisfaction of the CEC prior to commencing the turnaround or maintenance event.</a:t>
            </a:r>
          </a:p>
          <a:p>
            <a:pPr marL="742950" lvl="1" indent="-285750">
              <a:buFont typeface="Arial" panose="020B0604020202020204" pitchFamily="34" charset="0"/>
              <a:buChar char="•"/>
            </a:pPr>
            <a:r>
              <a:rPr lang="en-US" dirty="0">
                <a:latin typeface="Proxima Nova" panose="02000506030000020004"/>
              </a:rPr>
              <a:t>Puts the CEC in a decision-making role in whether a refiner could conduct a turnaround or maintenance event that could put refinery workers and surrounding communities at risk.</a:t>
            </a:r>
          </a:p>
          <a:p>
            <a:endParaRPr lang="en-US" dirty="0"/>
          </a:p>
        </p:txBody>
      </p:sp>
    </p:spTree>
    <p:extLst>
      <p:ext uri="{BB962C8B-B14F-4D97-AF65-F5344CB8AC3E}">
        <p14:creationId xmlns:p14="http://schemas.microsoft.com/office/powerpoint/2010/main" val="30303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1_Office Theme">
  <a:themeElements>
    <a:clrScheme name="WSPA">
      <a:dk1>
        <a:srgbClr val="2E75B5"/>
      </a:dk1>
      <a:lt1>
        <a:srgbClr val="FFFFFF"/>
      </a:lt1>
      <a:dk2>
        <a:srgbClr val="1A4C75"/>
      </a:dk2>
      <a:lt2>
        <a:srgbClr val="EEECE1"/>
      </a:lt2>
      <a:accent1>
        <a:srgbClr val="2E75B5"/>
      </a:accent1>
      <a:accent2>
        <a:srgbClr val="4EADCE"/>
      </a:accent2>
      <a:accent3>
        <a:srgbClr val="00C795"/>
      </a:accent3>
      <a:accent4>
        <a:srgbClr val="287C64"/>
      </a:accent4>
      <a:accent5>
        <a:srgbClr val="1A4C75"/>
      </a:accent5>
      <a:accent6>
        <a:srgbClr val="F77C16"/>
      </a:accent6>
      <a:hlink>
        <a:srgbClr val="00C795"/>
      </a:hlink>
      <a:folHlink>
        <a:srgbClr val="4EAD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4CCF1C4AA62489CD2BE7FA26470EE" ma:contentTypeVersion="15" ma:contentTypeDescription="Create a new document." ma:contentTypeScope="" ma:versionID="a195f30927e0746593da0534e83dd1e6">
  <xsd:schema xmlns:xsd="http://www.w3.org/2001/XMLSchema" xmlns:xs="http://www.w3.org/2001/XMLSchema" xmlns:p="http://schemas.microsoft.com/office/2006/metadata/properties" xmlns:ns2="7177ff51-bbc9-4c0d-a155-498706a63520" xmlns:ns3="9ada44c1-f6e0-4d0d-8997-d3cd7c3de64f" targetNamespace="http://schemas.microsoft.com/office/2006/metadata/properties" ma:root="true" ma:fieldsID="64380ec7cb912a572c790849e3b187a7" ns2:_="" ns3:_="">
    <xsd:import namespace="7177ff51-bbc9-4c0d-a155-498706a63520"/>
    <xsd:import namespace="9ada44c1-f6e0-4d0d-8997-d3cd7c3de6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7ff51-bbc9-4c0d-a155-498706a63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d4ddb7-2b77-44c7-88fa-a79a28add79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da44c1-f6e0-4d0d-8997-d3cd7c3de6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d0cdffb-8f15-441b-949f-2b7451d787cb}" ma:internalName="TaxCatchAll" ma:showField="CatchAllData" ma:web="9ada44c1-f6e0-4d0d-8997-d3cd7c3de6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ada44c1-f6e0-4d0d-8997-d3cd7c3de64f">
      <UserInfo>
        <DisplayName>Julie Berge</DisplayName>
        <AccountId>12</AccountId>
        <AccountType/>
      </UserInfo>
      <UserInfo>
        <DisplayName>Kevin Slagle</DisplayName>
        <AccountId>14</AccountId>
        <AccountType/>
      </UserInfo>
      <UserInfo>
        <DisplayName>Hanedi Karajeh</DisplayName>
        <AccountId>65</AccountId>
        <AccountType/>
      </UserInfo>
      <UserInfo>
        <DisplayName>Allison Moore</DisplayName>
        <AccountId>16</AccountId>
        <AccountType/>
      </UserInfo>
      <UserInfo>
        <DisplayName>Cathy Reheis-Boyd</DisplayName>
        <AccountId>33</AccountId>
        <AccountType/>
      </UserInfo>
      <UserInfo>
        <DisplayName>Zachary Leary</DisplayName>
        <AccountId>44</AccountId>
        <AccountType/>
      </UserInfo>
    </SharedWithUsers>
    <TaxCatchAll xmlns="9ada44c1-f6e0-4d0d-8997-d3cd7c3de64f" xsi:nil="true"/>
    <lcf76f155ced4ddcb4097134ff3c332f xmlns="7177ff51-bbc9-4c0d-a155-498706a6352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D24FC-1309-4C00-A23E-3038B1B2F092}">
  <ds:schemaRefs>
    <ds:schemaRef ds:uri="7177ff51-bbc9-4c0d-a155-498706a63520"/>
    <ds:schemaRef ds:uri="9ada44c1-f6e0-4d0d-8997-d3cd7c3de6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CF1CE3-C9B5-49F9-BCE0-4947A26C95C7}">
  <ds:schemaRefs>
    <ds:schemaRef ds:uri="http://schemas.microsoft.com/office/2006/documentManagement/types"/>
    <ds:schemaRef ds:uri="http://schemas.microsoft.com/office/2006/metadata/properties"/>
    <ds:schemaRef ds:uri="http://purl.org/dc/terms/"/>
    <ds:schemaRef ds:uri="7177ff51-bbc9-4c0d-a155-498706a63520"/>
    <ds:schemaRef ds:uri="http://schemas.openxmlformats.org/package/2006/metadata/core-properties"/>
    <ds:schemaRef ds:uri="http://schemas.microsoft.com/office/infopath/2007/PartnerControls"/>
    <ds:schemaRef ds:uri="http://purl.org/dc/elements/1.1/"/>
    <ds:schemaRef ds:uri="http://www.w3.org/XML/1998/namespace"/>
    <ds:schemaRef ds:uri="9ada44c1-f6e0-4d0d-8997-d3cd7c3de64f"/>
    <ds:schemaRef ds:uri="http://purl.org/dc/dcmitype/"/>
  </ds:schemaRefs>
</ds:datastoreItem>
</file>

<file path=customXml/itemProps3.xml><?xml version="1.0" encoding="utf-8"?>
<ds:datastoreItem xmlns:ds="http://schemas.openxmlformats.org/officeDocument/2006/customXml" ds:itemID="{58D77C36-83A1-498C-894A-EF6C1019D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TotalTime>
  <Words>175</Words>
  <Application>Microsoft Office PowerPoint</Application>
  <PresentationFormat>Widescreen</PresentationFormat>
  <Paragraphs>18</Paragraphs>
  <Slides>3</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vt:i4>
      </vt:variant>
    </vt:vector>
  </HeadingPairs>
  <TitlesOfParts>
    <vt:vector size="14" baseType="lpstr">
      <vt:lpstr>Aptos</vt:lpstr>
      <vt:lpstr>Arial</vt:lpstr>
      <vt:lpstr>Calibri</vt:lpstr>
      <vt:lpstr>Freightdisp pro bold</vt:lpstr>
      <vt:lpstr>FreightDisp Pro Medium</vt:lpstr>
      <vt:lpstr>Proxima Nova</vt:lpstr>
      <vt:lpstr>Proxima Nova Light</vt:lpstr>
      <vt:lpstr>Proxima Nova regular</vt:lpstr>
      <vt:lpstr>1_Office Theme</vt:lpstr>
      <vt:lpstr>1_Custom Design</vt:lpstr>
      <vt:lpstr>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Berge</dc:creator>
  <cp:lastModifiedBy>Bob Brown</cp:lastModifiedBy>
  <cp:revision>9</cp:revision>
  <dcterms:created xsi:type="dcterms:W3CDTF">2024-02-28T23:34:11Z</dcterms:created>
  <dcterms:modified xsi:type="dcterms:W3CDTF">2024-12-04T15:58:48Z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0x010100D944CCF1C4AA62489CD2BE7FA26470EE</vt:lpwstr>
  </property>
  <property fmtid="{D5CDD505-2E9C-101B-9397-08002B2CF9AE}" pid="3" name="MediaServiceImageTags">
    <vt:lpwstr/>
  </property>
</Properties>
</file>